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35" r:id="rId2"/>
    <p:sldId id="308" r:id="rId3"/>
    <p:sldId id="309" r:id="rId4"/>
    <p:sldId id="334" r:id="rId5"/>
    <p:sldId id="365" r:id="rId6"/>
    <p:sldId id="362" r:id="rId7"/>
    <p:sldId id="364" r:id="rId8"/>
    <p:sldId id="340" r:id="rId9"/>
    <p:sldId id="367" r:id="rId10"/>
    <p:sldId id="301" r:id="rId11"/>
    <p:sldId id="360" r:id="rId12"/>
    <p:sldId id="371" r:id="rId13"/>
    <p:sldId id="368" r:id="rId14"/>
    <p:sldId id="369" r:id="rId15"/>
    <p:sldId id="304" r:id="rId16"/>
    <p:sldId id="305" r:id="rId17"/>
    <p:sldId id="354" r:id="rId18"/>
    <p:sldId id="361" r:id="rId19"/>
    <p:sldId id="370" r:id="rId20"/>
    <p:sldId id="372" r:id="rId21"/>
    <p:sldId id="274" r:id="rId22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B74"/>
    <a:srgbClr val="404040"/>
    <a:srgbClr val="FFC000"/>
    <a:srgbClr val="FF896D"/>
    <a:srgbClr val="EDB740"/>
    <a:srgbClr val="FF9966"/>
    <a:srgbClr val="7F7F7F"/>
    <a:srgbClr val="00A9B1"/>
    <a:srgbClr val="0078B2"/>
    <a:srgbClr val="284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0691" autoAdjust="0"/>
  </p:normalViewPr>
  <p:slideViewPr>
    <p:cSldViewPr snapToGrid="0">
      <p:cViewPr varScale="1">
        <p:scale>
          <a:sx n="78" d="100"/>
          <a:sy n="78" d="100"/>
        </p:scale>
        <p:origin x="108" y="498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EDD6F-94A3-4E57-A76A-A7BB38AA31F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8428A-333F-44A6-977A-E49433C39E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29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479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46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38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918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13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889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A8428A-333F-44A6-977A-E49433C39EC9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3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10811BDD-858E-4663-871A-2B293641141B}"/>
              </a:ext>
            </a:extLst>
          </p:cNvPr>
          <p:cNvGrpSpPr/>
          <p:nvPr userDrawn="1"/>
        </p:nvGrpSpPr>
        <p:grpSpPr>
          <a:xfrm rot="12366785">
            <a:off x="10129411" y="5122363"/>
            <a:ext cx="1606966" cy="1446929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9" name="Freeform: Shape 37">
              <a:extLst>
                <a:ext uri="{FF2B5EF4-FFF2-40B4-BE49-F238E27FC236}">
                  <a16:creationId xmlns:a16="http://schemas.microsoft.com/office/drawing/2014/main" id="{5228A7DD-C11F-4B4E-AF2C-CE54F2008B9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38">
              <a:extLst>
                <a:ext uri="{FF2B5EF4-FFF2-40B4-BE49-F238E27FC236}">
                  <a16:creationId xmlns:a16="http://schemas.microsoft.com/office/drawing/2014/main" id="{4EBFD568-8E6E-401C-AE55-F36A046BAF38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1" name="Freeform: Shape 39">
                <a:extLst>
                  <a:ext uri="{FF2B5EF4-FFF2-40B4-BE49-F238E27FC236}">
                    <a16:creationId xmlns:a16="http://schemas.microsoft.com/office/drawing/2014/main" id="{9F4DA946-3FFE-44A8-9614-341AEDEEE4EB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40">
                <a:extLst>
                  <a:ext uri="{FF2B5EF4-FFF2-40B4-BE49-F238E27FC236}">
                    <a16:creationId xmlns:a16="http://schemas.microsoft.com/office/drawing/2014/main" id="{E9B41061-E576-4CF5-9B7C-FC1E177299A2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3" name="Freeform: Shape 3">
            <a:extLst>
              <a:ext uri="{FF2B5EF4-FFF2-40B4-BE49-F238E27FC236}">
                <a16:creationId xmlns:a16="http://schemas.microsoft.com/office/drawing/2014/main" id="{4C2D19A9-E706-4355-967B-37AED5F69B20}"/>
              </a:ext>
            </a:extLst>
          </p:cNvPr>
          <p:cNvSpPr/>
          <p:nvPr userDrawn="1"/>
        </p:nvSpPr>
        <p:spPr>
          <a:xfrm>
            <a:off x="10132589" y="4237994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oup 8">
            <a:extLst>
              <a:ext uri="{FF2B5EF4-FFF2-40B4-BE49-F238E27FC236}">
                <a16:creationId xmlns:a16="http://schemas.microsoft.com/office/drawing/2014/main" id="{5A009AE0-84D1-46BD-A3D1-DE1CB19D32ED}"/>
              </a:ext>
            </a:extLst>
          </p:cNvPr>
          <p:cNvGrpSpPr/>
          <p:nvPr userDrawn="1"/>
        </p:nvGrpSpPr>
        <p:grpSpPr>
          <a:xfrm rot="1212279">
            <a:off x="4087175" y="247501"/>
            <a:ext cx="3054679" cy="1218879"/>
            <a:chOff x="1727363" y="3556278"/>
            <a:chExt cx="3054679" cy="1218879"/>
          </a:xfrm>
          <a:solidFill>
            <a:schemeClr val="bg1">
              <a:alpha val="5000"/>
            </a:schemeClr>
          </a:solidFill>
        </p:grpSpPr>
        <p:sp>
          <p:nvSpPr>
            <p:cNvPr id="23" name="Freeform: Shape 28">
              <a:extLst>
                <a:ext uri="{FF2B5EF4-FFF2-40B4-BE49-F238E27FC236}">
                  <a16:creationId xmlns:a16="http://schemas.microsoft.com/office/drawing/2014/main" id="{F247D2D1-6005-4632-809B-6B5BDCD4F2E1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29">
              <a:extLst>
                <a:ext uri="{FF2B5EF4-FFF2-40B4-BE49-F238E27FC236}">
                  <a16:creationId xmlns:a16="http://schemas.microsoft.com/office/drawing/2014/main" id="{BC69DB4C-B2EA-4392-B4A3-EE775C7B812F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26" name="Freeform: Shape 31">
                <a:extLst>
                  <a:ext uri="{FF2B5EF4-FFF2-40B4-BE49-F238E27FC236}">
                    <a16:creationId xmlns:a16="http://schemas.microsoft.com/office/drawing/2014/main" id="{45A57558-A521-4754-B376-50F1CEB743F4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32">
                <a:extLst>
                  <a:ext uri="{FF2B5EF4-FFF2-40B4-BE49-F238E27FC236}">
                    <a16:creationId xmlns:a16="http://schemas.microsoft.com/office/drawing/2014/main" id="{D53A0459-4D3D-48F2-8909-33333F49E440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30">
              <a:extLst>
                <a:ext uri="{FF2B5EF4-FFF2-40B4-BE49-F238E27FC236}">
                  <a16:creationId xmlns:a16="http://schemas.microsoft.com/office/drawing/2014/main" id="{5DAD32A1-1249-4ABA-B7D2-F068D0D4D3F8}"/>
                </a:ext>
              </a:extLst>
            </p:cNvPr>
            <p:cNvSpPr/>
            <p:nvPr/>
          </p:nvSpPr>
          <p:spPr>
            <a:xfrm>
              <a:off x="1727363" y="408648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oup 10">
            <a:extLst>
              <a:ext uri="{FF2B5EF4-FFF2-40B4-BE49-F238E27FC236}">
                <a16:creationId xmlns:a16="http://schemas.microsoft.com/office/drawing/2014/main" id="{C952D0FF-E99F-49A0-B658-59855EA4A5AC}"/>
              </a:ext>
            </a:extLst>
          </p:cNvPr>
          <p:cNvGrpSpPr/>
          <p:nvPr userDrawn="1"/>
        </p:nvGrpSpPr>
        <p:grpSpPr>
          <a:xfrm rot="18655185">
            <a:off x="7923365" y="4809769"/>
            <a:ext cx="1639387" cy="985059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34" name="Freeform: Shape 20">
              <a:extLst>
                <a:ext uri="{FF2B5EF4-FFF2-40B4-BE49-F238E27FC236}">
                  <a16:creationId xmlns:a16="http://schemas.microsoft.com/office/drawing/2014/main" id="{7E06EEF8-C820-49D6-9EAE-41763A5315FA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5" name="Group 21">
              <a:extLst>
                <a:ext uri="{FF2B5EF4-FFF2-40B4-BE49-F238E27FC236}">
                  <a16:creationId xmlns:a16="http://schemas.microsoft.com/office/drawing/2014/main" id="{6B6371E7-8DBE-4426-B808-11EE3562F156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36" name="Freeform: Shape 22">
                <a:extLst>
                  <a:ext uri="{FF2B5EF4-FFF2-40B4-BE49-F238E27FC236}">
                    <a16:creationId xmlns:a16="http://schemas.microsoft.com/office/drawing/2014/main" id="{6B056C3D-76B0-4443-AB02-45EB5BF3EE13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23">
                <a:extLst>
                  <a:ext uri="{FF2B5EF4-FFF2-40B4-BE49-F238E27FC236}">
                    <a16:creationId xmlns:a16="http://schemas.microsoft.com/office/drawing/2014/main" id="{07089887-82B9-4AAD-94F6-87BE88D57333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8" name="Group 11">
            <a:extLst>
              <a:ext uri="{FF2B5EF4-FFF2-40B4-BE49-F238E27FC236}">
                <a16:creationId xmlns:a16="http://schemas.microsoft.com/office/drawing/2014/main" id="{BB558D77-924C-4DCC-BFF7-E4B3731F5DA2}"/>
              </a:ext>
            </a:extLst>
          </p:cNvPr>
          <p:cNvGrpSpPr/>
          <p:nvPr userDrawn="1"/>
        </p:nvGrpSpPr>
        <p:grpSpPr>
          <a:xfrm>
            <a:off x="218787" y="4076953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39" name="Freeform: Shape 16">
              <a:extLst>
                <a:ext uri="{FF2B5EF4-FFF2-40B4-BE49-F238E27FC236}">
                  <a16:creationId xmlns:a16="http://schemas.microsoft.com/office/drawing/2014/main" id="{889ABFBE-0792-4BCE-A56B-CA7BFD894F8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" name="Group 17">
              <a:extLst>
                <a:ext uri="{FF2B5EF4-FFF2-40B4-BE49-F238E27FC236}">
                  <a16:creationId xmlns:a16="http://schemas.microsoft.com/office/drawing/2014/main" id="{3CB55807-BD22-4048-954D-034035693AB1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41" name="Freeform: Shape 18">
                <a:extLst>
                  <a:ext uri="{FF2B5EF4-FFF2-40B4-BE49-F238E27FC236}">
                    <a16:creationId xmlns:a16="http://schemas.microsoft.com/office/drawing/2014/main" id="{B604511B-5CCB-4401-AD66-43DC945D0707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19">
                <a:extLst>
                  <a:ext uri="{FF2B5EF4-FFF2-40B4-BE49-F238E27FC236}">
                    <a16:creationId xmlns:a16="http://schemas.microsoft.com/office/drawing/2014/main" id="{95779E09-5F7A-4743-A1ED-396B9867C6F6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5" name="Freeform: Shape 14">
            <a:extLst>
              <a:ext uri="{FF2B5EF4-FFF2-40B4-BE49-F238E27FC236}">
                <a16:creationId xmlns:a16="http://schemas.microsoft.com/office/drawing/2014/main" id="{05F296A9-A09A-48BD-A24C-EBADEB320079}"/>
              </a:ext>
            </a:extLst>
          </p:cNvPr>
          <p:cNvSpPr/>
          <p:nvPr userDrawn="1"/>
        </p:nvSpPr>
        <p:spPr>
          <a:xfrm rot="2246763">
            <a:off x="322349" y="3332008"/>
            <a:ext cx="1218879" cy="1218879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oup 66">
            <a:extLst>
              <a:ext uri="{FF2B5EF4-FFF2-40B4-BE49-F238E27FC236}">
                <a16:creationId xmlns:a16="http://schemas.microsoft.com/office/drawing/2014/main" id="{3E87EBBC-FED0-431E-A2D8-2BF60AF707F1}"/>
              </a:ext>
            </a:extLst>
          </p:cNvPr>
          <p:cNvGrpSpPr/>
          <p:nvPr userDrawn="1"/>
        </p:nvGrpSpPr>
        <p:grpSpPr>
          <a:xfrm rot="13107797">
            <a:off x="6810793" y="5777610"/>
            <a:ext cx="1277753" cy="767764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61" name="Freeform: Shape 67">
              <a:extLst>
                <a:ext uri="{FF2B5EF4-FFF2-40B4-BE49-F238E27FC236}">
                  <a16:creationId xmlns:a16="http://schemas.microsoft.com/office/drawing/2014/main" id="{4E8B5CDA-A8E3-48D9-B1C6-1E28374AAF94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oup 68">
              <a:extLst>
                <a:ext uri="{FF2B5EF4-FFF2-40B4-BE49-F238E27FC236}">
                  <a16:creationId xmlns:a16="http://schemas.microsoft.com/office/drawing/2014/main" id="{F5A5C1DD-EF26-4025-B68D-0775AA454261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63" name="Freeform: Shape 69">
                <a:extLst>
                  <a:ext uri="{FF2B5EF4-FFF2-40B4-BE49-F238E27FC236}">
                    <a16:creationId xmlns:a16="http://schemas.microsoft.com/office/drawing/2014/main" id="{F04AE5A0-084E-4214-8571-E964F22366AE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70">
                <a:extLst>
                  <a:ext uri="{FF2B5EF4-FFF2-40B4-BE49-F238E27FC236}">
                    <a16:creationId xmlns:a16="http://schemas.microsoft.com/office/drawing/2014/main" id="{6F66AB02-A030-4AD1-9F74-1D06F453FF8F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112" name="Group 8">
            <a:extLst>
              <a:ext uri="{FF2B5EF4-FFF2-40B4-BE49-F238E27FC236}">
                <a16:creationId xmlns:a16="http://schemas.microsoft.com/office/drawing/2014/main" id="{5A009AE0-84D1-46BD-A3D1-DE1CB19D32ED}"/>
              </a:ext>
            </a:extLst>
          </p:cNvPr>
          <p:cNvGrpSpPr/>
          <p:nvPr userDrawn="1"/>
        </p:nvGrpSpPr>
        <p:grpSpPr>
          <a:xfrm rot="19626128">
            <a:off x="9372915" y="399589"/>
            <a:ext cx="2028524" cy="2769406"/>
            <a:chOff x="2753518" y="2005751"/>
            <a:chExt cx="2028524" cy="2769406"/>
          </a:xfrm>
          <a:solidFill>
            <a:schemeClr val="bg1">
              <a:alpha val="5000"/>
            </a:schemeClr>
          </a:solidFill>
        </p:grpSpPr>
        <p:sp>
          <p:nvSpPr>
            <p:cNvPr id="1113" name="Freeform: Shape 28">
              <a:extLst>
                <a:ext uri="{FF2B5EF4-FFF2-40B4-BE49-F238E27FC236}">
                  <a16:creationId xmlns:a16="http://schemas.microsoft.com/office/drawing/2014/main" id="{F247D2D1-6005-4632-809B-6B5BDCD4F2E1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14" name="Group 29">
              <a:extLst>
                <a:ext uri="{FF2B5EF4-FFF2-40B4-BE49-F238E27FC236}">
                  <a16:creationId xmlns:a16="http://schemas.microsoft.com/office/drawing/2014/main" id="{BC69DB4C-B2EA-4392-B4A3-EE775C7B812F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1116" name="Freeform: Shape 31">
                <a:extLst>
                  <a:ext uri="{FF2B5EF4-FFF2-40B4-BE49-F238E27FC236}">
                    <a16:creationId xmlns:a16="http://schemas.microsoft.com/office/drawing/2014/main" id="{45A57558-A521-4754-B376-50F1CEB743F4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7" name="Freeform: Shape 32">
                <a:extLst>
                  <a:ext uri="{FF2B5EF4-FFF2-40B4-BE49-F238E27FC236}">
                    <a16:creationId xmlns:a16="http://schemas.microsoft.com/office/drawing/2014/main" id="{D53A0459-4D3D-48F2-8909-33333F49E440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15" name="Freeform: Shape 30">
              <a:extLst>
                <a:ext uri="{FF2B5EF4-FFF2-40B4-BE49-F238E27FC236}">
                  <a16:creationId xmlns:a16="http://schemas.microsoft.com/office/drawing/2014/main" id="{5DAD32A1-1249-4ABA-B7D2-F068D0D4D3F8}"/>
                </a:ext>
              </a:extLst>
            </p:cNvPr>
            <p:cNvSpPr/>
            <p:nvPr/>
          </p:nvSpPr>
          <p:spPr>
            <a:xfrm>
              <a:off x="3034835" y="200575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389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602A-87E8-4DCA-BEEA-6BFC5F7DB751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01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3023-7A1A-4142-B2A5-96D548960CA1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3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66280" y="2590224"/>
            <a:ext cx="11227653" cy="32411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7B7E-BE8E-4E4C-8272-134F9E5A31D0}" type="datetime1">
              <a:rPr lang="zh-TW" altLang="en-US" smtClean="0"/>
              <a:t>2020/4/21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1" name="Rectangle 132">
            <a:extLst>
              <a:ext uri="{FF2B5EF4-FFF2-40B4-BE49-F238E27FC236}">
                <a16:creationId xmlns:a16="http://schemas.microsoft.com/office/drawing/2014/main" id="{29B7AB3E-6B5F-42B3-9E57-8633EC06F9E0}"/>
              </a:ext>
            </a:extLst>
          </p:cNvPr>
          <p:cNvSpPr/>
          <p:nvPr userDrawn="1"/>
        </p:nvSpPr>
        <p:spPr>
          <a:xfrm>
            <a:off x="327546" y="652"/>
            <a:ext cx="11864453" cy="236052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3">
            <a:extLst>
              <a:ext uri="{FF2B5EF4-FFF2-40B4-BE49-F238E27FC236}">
                <a16:creationId xmlns:a16="http://schemas.microsoft.com/office/drawing/2014/main" id="{CAF7A862-2343-40B9-BBA2-62AB9F6250A3}"/>
              </a:ext>
            </a:extLst>
          </p:cNvPr>
          <p:cNvSpPr/>
          <p:nvPr userDrawn="1"/>
        </p:nvSpPr>
        <p:spPr>
          <a:xfrm>
            <a:off x="-3" y="650"/>
            <a:ext cx="178387" cy="6857350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33">
            <a:extLst>
              <a:ext uri="{FF2B5EF4-FFF2-40B4-BE49-F238E27FC236}">
                <a16:creationId xmlns:a16="http://schemas.microsoft.com/office/drawing/2014/main" id="{CAF7A862-2343-40B9-BBA2-62AB9F6250A3}"/>
              </a:ext>
            </a:extLst>
          </p:cNvPr>
          <p:cNvSpPr/>
          <p:nvPr userDrawn="1"/>
        </p:nvSpPr>
        <p:spPr>
          <a:xfrm>
            <a:off x="12010326" y="236704"/>
            <a:ext cx="188394" cy="6621296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圓角化單一角落矩形 148"/>
          <p:cNvSpPr/>
          <p:nvPr userDrawn="1"/>
        </p:nvSpPr>
        <p:spPr>
          <a:xfrm flipV="1">
            <a:off x="50068" y="-4150"/>
            <a:ext cx="2461120" cy="729047"/>
          </a:xfrm>
          <a:prstGeom prst="round1Rect">
            <a:avLst>
              <a:gd name="adj" fmla="val 50000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66279" y="292535"/>
            <a:ext cx="11227653" cy="2062171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TW" altLang="en-US" dirty="0"/>
              <a:t>測試測試測試測試測</a:t>
            </a:r>
            <a:br>
              <a:rPr lang="en-US" altLang="zh-TW" dirty="0"/>
            </a:br>
            <a:r>
              <a:rPr lang="zh-TW" altLang="en-US" dirty="0"/>
              <a:t>測試測試測試測試測試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>
            <a:lvl1pPr marL="0" algn="r" defTabSz="914400" rtl="0" eaLnBrk="1" latinLnBrk="0" hangingPunct="1">
              <a:defRPr lang="zh-TW" altLang="en-US" sz="1600" b="1" kern="120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</a:lstStyle>
          <a:p>
            <a:fld id="{03257E21-771B-4C7E-9F80-C0E2B8A8DD6C}" type="slidenum">
              <a:rPr lang="en-US" altLang="zh-TW" smtClean="0"/>
              <a:pPr/>
              <a:t>‹#›</a:t>
            </a:fld>
            <a:endParaRPr lang="en-US" dirty="0"/>
          </a:p>
        </p:txBody>
      </p:sp>
      <p:sp>
        <p:nvSpPr>
          <p:cNvPr id="139" name="文字方塊 138"/>
          <p:cNvSpPr txBox="1"/>
          <p:nvPr userDrawn="1"/>
        </p:nvSpPr>
        <p:spPr>
          <a:xfrm>
            <a:off x="907217" y="71056"/>
            <a:ext cx="1997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經濟部</a:t>
            </a:r>
          </a:p>
        </p:txBody>
      </p:sp>
      <p:pic>
        <p:nvPicPr>
          <p:cNvPr id="147" name="圖片 14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7" y="189722"/>
            <a:ext cx="550714" cy="382662"/>
          </a:xfrm>
          <a:prstGeom prst="rect">
            <a:avLst/>
          </a:prstGeom>
        </p:spPr>
      </p:pic>
      <p:sp>
        <p:nvSpPr>
          <p:cNvPr id="138" name="Rectangle 132">
            <a:extLst>
              <a:ext uri="{FF2B5EF4-FFF2-40B4-BE49-F238E27FC236}">
                <a16:creationId xmlns:a16="http://schemas.microsoft.com/office/drawing/2014/main" id="{29B7AB3E-6B5F-42B3-9E57-8633EC06F9E0}"/>
              </a:ext>
            </a:extLst>
          </p:cNvPr>
          <p:cNvSpPr/>
          <p:nvPr userDrawn="1"/>
        </p:nvSpPr>
        <p:spPr>
          <a:xfrm>
            <a:off x="145873" y="6646460"/>
            <a:ext cx="11864453" cy="211540"/>
          </a:xfrm>
          <a:prstGeom prst="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7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D852-7A6F-42BD-8C7A-B354D1373C64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30" name="Text Placeholder 27">
            <a:extLst>
              <a:ext uri="{FF2B5EF4-FFF2-40B4-BE49-F238E27FC236}">
                <a16:creationId xmlns:a16="http://schemas.microsoft.com/office/drawing/2014/main" id="{E787BF43-B713-49CA-BCFE-077366A2039E}"/>
              </a:ext>
            </a:extLst>
          </p:cNvPr>
          <p:cNvSpPr txBox="1">
            <a:spLocks/>
          </p:cNvSpPr>
          <p:nvPr userDrawn="1"/>
        </p:nvSpPr>
        <p:spPr>
          <a:xfrm>
            <a:off x="5768699" y="5887937"/>
            <a:ext cx="2597428" cy="43204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dirty="0"/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177039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1DA6-CB6C-45C2-83CA-B4DC937E2CEE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51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C8D2-E117-4A53-B9C0-53AFAE529E57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81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549D-223B-408F-B6BC-A1F286A67525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62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F2FA-71C0-47A7-8BFB-1D8EF0CA7868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30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CE9B-EE07-4FDC-8CDF-6F6768444028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42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94F6-5861-43FE-A742-5EB72A054467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91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3B68-6BB3-4A85-99BB-73462FE48880}" type="datetime1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7E21-771B-4C7E-9F80-C0E2B8A8DD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8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6313955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補貼商業服務業之艱困事業推動辦公室 </a:t>
            </a:r>
            <a:r>
              <a:rPr lang="en-US" altLang="zh-TW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(02)7716-9888</a:t>
            </a:r>
            <a:r>
              <a:rPr lang="zh-TW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　　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E82E34E9-E890-451C-A1E5-102250DE8361}"/>
              </a:ext>
            </a:extLst>
          </p:cNvPr>
          <p:cNvGrpSpPr/>
          <p:nvPr/>
        </p:nvGrpSpPr>
        <p:grpSpPr>
          <a:xfrm>
            <a:off x="-12701" y="2104543"/>
            <a:ext cx="12215939" cy="2648914"/>
            <a:chOff x="-12701" y="1653432"/>
            <a:chExt cx="12215939" cy="2648914"/>
          </a:xfrm>
        </p:grpSpPr>
        <p:sp>
          <p:nvSpPr>
            <p:cNvPr id="22" name="Rectangle 3">
              <a:extLst>
                <a:ext uri="{FF2B5EF4-FFF2-40B4-BE49-F238E27FC236}">
                  <a16:creationId xmlns:a16="http://schemas.microsoft.com/office/drawing/2014/main" id="{D43F5400-7616-4B19-BBC1-943808214A52}"/>
                </a:ext>
              </a:extLst>
            </p:cNvPr>
            <p:cNvSpPr/>
            <p:nvPr userDrawn="1"/>
          </p:nvSpPr>
          <p:spPr>
            <a:xfrm flipH="1">
              <a:off x="-1" y="1653432"/>
              <a:ext cx="12203239" cy="2648914"/>
            </a:xfrm>
            <a:prstGeom prst="rect">
              <a:avLst/>
            </a:prstGeom>
            <a:solidFill>
              <a:srgbClr val="40404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-12701" y="2179145"/>
              <a:ext cx="1219199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8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經濟部辦理</a:t>
              </a:r>
              <a:r>
                <a:rPr lang="zh-TW" altLang="en-US" sz="36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商業服務業</a:t>
              </a:r>
              <a:r>
                <a:rPr lang="zh-TW" altLang="en-US" sz="28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受嚴重特殊傳染性肺炎影響之</a:t>
              </a:r>
              <a:endPara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54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艱困事業薪資</a:t>
              </a:r>
              <a:r>
                <a:rPr lang="zh-TW" altLang="en-US" sz="5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及</a:t>
              </a:r>
              <a:r>
                <a:rPr lang="zh-TW" altLang="en-US" sz="54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營運資金</a:t>
              </a:r>
              <a:r>
                <a:rPr lang="zh-TW" altLang="en-US" sz="5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補貼</a:t>
              </a:r>
              <a:endParaRPr lang="en-US" altLang="zh-TW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8801733" y="3658136"/>
              <a:ext cx="1733167" cy="3693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/>
            <a:p>
              <a:r>
                <a:rPr lang="zh-TW" altLang="en-US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109年4月</a:t>
              </a:r>
              <a:r>
                <a:rPr lang="en-US" altLang="zh-TW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21</a:t>
              </a:r>
              <a:r>
                <a:rPr lang="zh-TW" altLang="en-US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日</a:t>
              </a:r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907217" y="71056"/>
            <a:ext cx="1997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經濟部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7" y="189722"/>
            <a:ext cx="550714" cy="382662"/>
          </a:xfrm>
          <a:prstGeom prst="rect">
            <a:avLst/>
          </a:prstGeom>
        </p:spPr>
      </p:pic>
      <p:cxnSp>
        <p:nvCxnSpPr>
          <p:cNvPr id="18" name="Straight Connector 29">
            <a:extLst>
              <a:ext uri="{FF2B5EF4-FFF2-40B4-BE49-F238E27FC236}">
                <a16:creationId xmlns:a16="http://schemas.microsoft.com/office/drawing/2014/main" id="{33120593-EBA9-4085-A4BE-56CE63874ED2}"/>
              </a:ext>
            </a:extLst>
          </p:cNvPr>
          <p:cNvCxnSpPr>
            <a:cxnSpLocks/>
          </p:cNvCxnSpPr>
          <p:nvPr/>
        </p:nvCxnSpPr>
        <p:spPr>
          <a:xfrm flipH="1">
            <a:off x="2223415" y="6514011"/>
            <a:ext cx="519785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9">
            <a:extLst>
              <a:ext uri="{FF2B5EF4-FFF2-40B4-BE49-F238E27FC236}">
                <a16:creationId xmlns:a16="http://schemas.microsoft.com/office/drawing/2014/main" id="{33120593-EBA9-4085-A4BE-56CE63874ED2}"/>
              </a:ext>
            </a:extLst>
          </p:cNvPr>
          <p:cNvCxnSpPr>
            <a:cxnSpLocks/>
          </p:cNvCxnSpPr>
          <p:nvPr/>
        </p:nvCxnSpPr>
        <p:spPr>
          <a:xfrm flipH="1">
            <a:off x="9538138" y="6514009"/>
            <a:ext cx="554474" cy="0"/>
          </a:xfrm>
          <a:prstGeom prst="line">
            <a:avLst/>
          </a:prstGeom>
          <a:ln w="190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1A972657-8FA1-40C9-ABC1-0705D591FF21}"/>
              </a:ext>
            </a:extLst>
          </p:cNvPr>
          <p:cNvSpPr/>
          <p:nvPr/>
        </p:nvSpPr>
        <p:spPr>
          <a:xfrm>
            <a:off x="1" y="4866833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主辦單位：經濟部商業司</a:t>
            </a:r>
            <a:endParaRPr lang="en-US" altLang="zh-TW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執行單位：財團法人商業發展研究院</a:t>
            </a:r>
          </a:p>
        </p:txBody>
      </p:sp>
    </p:spTree>
    <p:extLst>
      <p:ext uri="{BB962C8B-B14F-4D97-AF65-F5344CB8AC3E}">
        <p14:creationId xmlns:p14="http://schemas.microsoft.com/office/powerpoint/2010/main" val="53185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6" name="矩形 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4537349" y="1602978"/>
            <a:ext cx="691993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一、申請書</a:t>
            </a:r>
            <a:endParaRPr lang="en-US" altLang="zh-TW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625475" indent="-625475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二、業績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衰退</a:t>
            </a:r>
            <a:r>
              <a:rPr lang="en-US" altLang="zh-TW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50%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之證明文件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註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1)</a:t>
            </a:r>
          </a:p>
        </p:txBody>
      </p:sp>
      <p:sp>
        <p:nvSpPr>
          <p:cNvPr id="29" name="矩形 28"/>
          <p:cNvSpPr/>
          <p:nvPr/>
        </p:nvSpPr>
        <p:spPr>
          <a:xfrm>
            <a:off x="4537349" y="2857394"/>
            <a:ext cx="716685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三、</a:t>
            </a:r>
            <a:r>
              <a:rPr lang="en-US" altLang="zh-TW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109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全職員工清冊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(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註</a:t>
            </a:r>
            <a:r>
              <a:rPr lang="en-US" altLang="zh-TW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2)</a:t>
            </a:r>
            <a:endParaRPr lang="en-US" altLang="zh-TW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625475" indent="-625475" algn="just">
              <a:spcBef>
                <a:spcPts val="600"/>
              </a:spcBef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四、</a:t>
            </a:r>
            <a:r>
              <a:rPr lang="en-US" altLang="zh-TW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109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份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薪資清冊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與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薪資轉帳證明</a:t>
            </a:r>
            <a:endParaRPr lang="en-US" altLang="zh-TW" sz="2400" b="1" dirty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625475" indent="-625475" algn="just"/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    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（無薪資轉帳證明者，可以</a:t>
            </a:r>
            <a:r>
              <a:rPr lang="zh-TW" altLang="en-US" sz="16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薪資印領清冊</a:t>
            </a:r>
            <a:r>
              <a:rPr lang="zh-TW" altLang="en-US" sz="1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替代）</a:t>
            </a:r>
            <a:endParaRPr lang="en-US" altLang="zh-TW" sz="16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537349" y="4561262"/>
            <a:ext cx="7044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25" indent="-809625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五、薪資補貼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領據</a:t>
            </a:r>
            <a:r>
              <a:rPr lang="zh-TW" altLang="en-US" sz="24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、營運資金補貼</a:t>
            </a:r>
            <a:r>
              <a:rPr lang="zh-TW" altLang="en-US" sz="2400" b="1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領據、存摺影本</a:t>
            </a:r>
            <a:endParaRPr lang="zh-TW" altLang="en-US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9</a:t>
            </a:r>
            <a:endParaRPr 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1642508" y="1575905"/>
            <a:ext cx="2851432" cy="3781117"/>
            <a:chOff x="1503547" y="1633102"/>
            <a:chExt cx="3047400" cy="4040979"/>
          </a:xfrm>
        </p:grpSpPr>
        <p:sp>
          <p:nvSpPr>
            <p:cNvPr id="18" name="Freeform 4">
              <a:extLst>
                <a:ext uri="{FF2B5EF4-FFF2-40B4-BE49-F238E27FC236}">
                  <a16:creationId xmlns:a16="http://schemas.microsoft.com/office/drawing/2014/main" id="{6EB65119-388F-48C3-ACD1-B11F43AF4E6F}"/>
                </a:ext>
              </a:extLst>
            </p:cNvPr>
            <p:cNvSpPr/>
            <p:nvPr/>
          </p:nvSpPr>
          <p:spPr>
            <a:xfrm>
              <a:off x="1503547" y="3033775"/>
              <a:ext cx="1802420" cy="1312457"/>
            </a:xfrm>
            <a:custGeom>
              <a:avLst/>
              <a:gdLst>
                <a:gd name="connsiteX0" fmla="*/ 1621972 w 1621972"/>
                <a:gd name="connsiteY0" fmla="*/ 0 h 925286"/>
                <a:gd name="connsiteX1" fmla="*/ 0 w 1621972"/>
                <a:gd name="connsiteY1" fmla="*/ 925286 h 925286"/>
                <a:gd name="connsiteX2" fmla="*/ 1621972 w 1621972"/>
                <a:gd name="connsiteY2" fmla="*/ 849086 h 925286"/>
                <a:gd name="connsiteX3" fmla="*/ 1621972 w 1621972"/>
                <a:gd name="connsiteY3" fmla="*/ 0 h 925286"/>
                <a:gd name="connsiteX0" fmla="*/ 1632858 w 1632858"/>
                <a:gd name="connsiteY0" fmla="*/ 0 h 957943"/>
                <a:gd name="connsiteX1" fmla="*/ 0 w 1632858"/>
                <a:gd name="connsiteY1" fmla="*/ 957943 h 957943"/>
                <a:gd name="connsiteX2" fmla="*/ 1621972 w 1632858"/>
                <a:gd name="connsiteY2" fmla="*/ 881743 h 957943"/>
                <a:gd name="connsiteX3" fmla="*/ 1632858 w 1632858"/>
                <a:gd name="connsiteY3" fmla="*/ 0 h 957943"/>
                <a:gd name="connsiteX0" fmla="*/ 1632858 w 1654629"/>
                <a:gd name="connsiteY0" fmla="*/ 0 h 957943"/>
                <a:gd name="connsiteX1" fmla="*/ 0 w 1654629"/>
                <a:gd name="connsiteY1" fmla="*/ 957943 h 957943"/>
                <a:gd name="connsiteX2" fmla="*/ 1654629 w 1654629"/>
                <a:gd name="connsiteY2" fmla="*/ 903515 h 957943"/>
                <a:gd name="connsiteX3" fmla="*/ 1632858 w 1654629"/>
                <a:gd name="connsiteY3" fmla="*/ 0 h 957943"/>
                <a:gd name="connsiteX0" fmla="*/ 1643743 w 1654629"/>
                <a:gd name="connsiteY0" fmla="*/ 0 h 979714"/>
                <a:gd name="connsiteX1" fmla="*/ 0 w 1654629"/>
                <a:gd name="connsiteY1" fmla="*/ 979714 h 979714"/>
                <a:gd name="connsiteX2" fmla="*/ 1654629 w 1654629"/>
                <a:gd name="connsiteY2" fmla="*/ 925286 h 979714"/>
                <a:gd name="connsiteX3" fmla="*/ 1643743 w 1654629"/>
                <a:gd name="connsiteY3" fmla="*/ 0 h 979714"/>
                <a:gd name="connsiteX0" fmla="*/ 1630212 w 1654629"/>
                <a:gd name="connsiteY0" fmla="*/ 0 h 947057"/>
                <a:gd name="connsiteX1" fmla="*/ 0 w 1654629"/>
                <a:gd name="connsiteY1" fmla="*/ 947057 h 947057"/>
                <a:gd name="connsiteX2" fmla="*/ 1654629 w 1654629"/>
                <a:gd name="connsiteY2" fmla="*/ 892629 h 947057"/>
                <a:gd name="connsiteX3" fmla="*/ 1630212 w 1654629"/>
                <a:gd name="connsiteY3" fmla="*/ 0 h 947057"/>
                <a:gd name="connsiteX0" fmla="*/ 1657273 w 1657273"/>
                <a:gd name="connsiteY0" fmla="*/ 0 h 968828"/>
                <a:gd name="connsiteX1" fmla="*/ 0 w 1657273"/>
                <a:gd name="connsiteY1" fmla="*/ 968828 h 968828"/>
                <a:gd name="connsiteX2" fmla="*/ 1654629 w 1657273"/>
                <a:gd name="connsiteY2" fmla="*/ 914400 h 968828"/>
                <a:gd name="connsiteX3" fmla="*/ 1657273 w 1657273"/>
                <a:gd name="connsiteY3" fmla="*/ 0 h 968828"/>
                <a:gd name="connsiteX0" fmla="*/ 1684334 w 1684334"/>
                <a:gd name="connsiteY0" fmla="*/ 0 h 990599"/>
                <a:gd name="connsiteX1" fmla="*/ 0 w 1684334"/>
                <a:gd name="connsiteY1" fmla="*/ 990599 h 990599"/>
                <a:gd name="connsiteX2" fmla="*/ 1654629 w 1684334"/>
                <a:gd name="connsiteY2" fmla="*/ 936171 h 990599"/>
                <a:gd name="connsiteX3" fmla="*/ 1684334 w 1684334"/>
                <a:gd name="connsiteY3" fmla="*/ 0 h 990599"/>
                <a:gd name="connsiteX0" fmla="*/ 1589618 w 1654636"/>
                <a:gd name="connsiteY0" fmla="*/ 0 h 947056"/>
                <a:gd name="connsiteX1" fmla="*/ 0 w 1654636"/>
                <a:gd name="connsiteY1" fmla="*/ 947056 h 947056"/>
                <a:gd name="connsiteX2" fmla="*/ 1654629 w 1654636"/>
                <a:gd name="connsiteY2" fmla="*/ 892628 h 947056"/>
                <a:gd name="connsiteX3" fmla="*/ 1589618 w 1654636"/>
                <a:gd name="connsiteY3" fmla="*/ 0 h 947056"/>
                <a:gd name="connsiteX0" fmla="*/ 1603149 w 1654638"/>
                <a:gd name="connsiteY0" fmla="*/ 0 h 979713"/>
                <a:gd name="connsiteX1" fmla="*/ 0 w 1654638"/>
                <a:gd name="connsiteY1" fmla="*/ 979713 h 979713"/>
                <a:gd name="connsiteX2" fmla="*/ 1654629 w 1654638"/>
                <a:gd name="connsiteY2" fmla="*/ 925285 h 979713"/>
                <a:gd name="connsiteX3" fmla="*/ 1603149 w 1654638"/>
                <a:gd name="connsiteY3" fmla="*/ 0 h 979713"/>
                <a:gd name="connsiteX0" fmla="*/ 1603149 w 1627589"/>
                <a:gd name="connsiteY0" fmla="*/ 0 h 979713"/>
                <a:gd name="connsiteX1" fmla="*/ 0 w 1627589"/>
                <a:gd name="connsiteY1" fmla="*/ 979713 h 979713"/>
                <a:gd name="connsiteX2" fmla="*/ 1627568 w 1627589"/>
                <a:gd name="connsiteY2" fmla="*/ 914399 h 979713"/>
                <a:gd name="connsiteX3" fmla="*/ 1603149 w 1627589"/>
                <a:gd name="connsiteY3" fmla="*/ 0 h 979713"/>
                <a:gd name="connsiteX0" fmla="*/ 1603149 w 1611762"/>
                <a:gd name="connsiteY0" fmla="*/ 0 h 979713"/>
                <a:gd name="connsiteX1" fmla="*/ 0 w 1611762"/>
                <a:gd name="connsiteY1" fmla="*/ 979713 h 979713"/>
                <a:gd name="connsiteX2" fmla="*/ 1611709 w 1611762"/>
                <a:gd name="connsiteY2" fmla="*/ 910146 h 979713"/>
                <a:gd name="connsiteX3" fmla="*/ 1603149 w 1611762"/>
                <a:gd name="connsiteY3" fmla="*/ 0 h 979713"/>
                <a:gd name="connsiteX0" fmla="*/ 1581944 w 1611727"/>
                <a:gd name="connsiteY0" fmla="*/ 0 h 979713"/>
                <a:gd name="connsiteX1" fmla="*/ 0 w 1611727"/>
                <a:gd name="connsiteY1" fmla="*/ 979713 h 979713"/>
                <a:gd name="connsiteX2" fmla="*/ 1611709 w 1611727"/>
                <a:gd name="connsiteY2" fmla="*/ 910146 h 979713"/>
                <a:gd name="connsiteX3" fmla="*/ 1581944 w 1611727"/>
                <a:gd name="connsiteY3" fmla="*/ 0 h 979713"/>
                <a:gd name="connsiteX0" fmla="*/ 1581944 w 1586350"/>
                <a:gd name="connsiteY0" fmla="*/ 0 h 979713"/>
                <a:gd name="connsiteX1" fmla="*/ 0 w 1586350"/>
                <a:gd name="connsiteY1" fmla="*/ 979713 h 979713"/>
                <a:gd name="connsiteX2" fmla="*/ 1586263 w 1586350"/>
                <a:gd name="connsiteY2" fmla="*/ 920382 h 979713"/>
                <a:gd name="connsiteX3" fmla="*/ 1581944 w 1586350"/>
                <a:gd name="connsiteY3" fmla="*/ 0 h 979713"/>
                <a:gd name="connsiteX0" fmla="*/ 1581944 w 1586350"/>
                <a:gd name="connsiteY0" fmla="*/ 0 h 979713"/>
                <a:gd name="connsiteX1" fmla="*/ 0 w 1586350"/>
                <a:gd name="connsiteY1" fmla="*/ 979713 h 979713"/>
                <a:gd name="connsiteX2" fmla="*/ 1586263 w 1586350"/>
                <a:gd name="connsiteY2" fmla="*/ 920382 h 979713"/>
                <a:gd name="connsiteX3" fmla="*/ 1581944 w 1586350"/>
                <a:gd name="connsiteY3" fmla="*/ 0 h 979713"/>
                <a:gd name="connsiteX0" fmla="*/ 1581944 w 1582267"/>
                <a:gd name="connsiteY0" fmla="*/ 0 h 979713"/>
                <a:gd name="connsiteX1" fmla="*/ 0 w 1582267"/>
                <a:gd name="connsiteY1" fmla="*/ 979713 h 979713"/>
                <a:gd name="connsiteX2" fmla="*/ 1582022 w 1582267"/>
                <a:gd name="connsiteY2" fmla="*/ 920382 h 979713"/>
                <a:gd name="connsiteX3" fmla="*/ 1581944 w 1582267"/>
                <a:gd name="connsiteY3" fmla="*/ 0 h 979713"/>
                <a:gd name="connsiteX0" fmla="*/ 1581944 w 1582267"/>
                <a:gd name="connsiteY0" fmla="*/ 0 h 972229"/>
                <a:gd name="connsiteX1" fmla="*/ 0 w 1582267"/>
                <a:gd name="connsiteY1" fmla="*/ 972229 h 972229"/>
                <a:gd name="connsiteX2" fmla="*/ 1582022 w 1582267"/>
                <a:gd name="connsiteY2" fmla="*/ 912898 h 972229"/>
                <a:gd name="connsiteX3" fmla="*/ 1581944 w 1582267"/>
                <a:gd name="connsiteY3" fmla="*/ 0 h 972229"/>
                <a:gd name="connsiteX0" fmla="*/ 1577945 w 1582112"/>
                <a:gd name="connsiteY0" fmla="*/ 0 h 974723"/>
                <a:gd name="connsiteX1" fmla="*/ 0 w 1582112"/>
                <a:gd name="connsiteY1" fmla="*/ 974723 h 974723"/>
                <a:gd name="connsiteX2" fmla="*/ 1582022 w 1582112"/>
                <a:gd name="connsiteY2" fmla="*/ 915392 h 974723"/>
                <a:gd name="connsiteX3" fmla="*/ 1577945 w 1582112"/>
                <a:gd name="connsiteY3" fmla="*/ 0 h 974723"/>
                <a:gd name="connsiteX0" fmla="*/ 1575945 w 1582091"/>
                <a:gd name="connsiteY0" fmla="*/ 0 h 969734"/>
                <a:gd name="connsiteX1" fmla="*/ 0 w 1582091"/>
                <a:gd name="connsiteY1" fmla="*/ 969734 h 969734"/>
                <a:gd name="connsiteX2" fmla="*/ 1582022 w 1582091"/>
                <a:gd name="connsiteY2" fmla="*/ 910403 h 969734"/>
                <a:gd name="connsiteX3" fmla="*/ 1575945 w 1582091"/>
                <a:gd name="connsiteY3" fmla="*/ 0 h 969734"/>
                <a:gd name="connsiteX0" fmla="*/ 1575945 w 1582091"/>
                <a:gd name="connsiteY0" fmla="*/ 0 h 972229"/>
                <a:gd name="connsiteX1" fmla="*/ 0 w 1582091"/>
                <a:gd name="connsiteY1" fmla="*/ 972229 h 972229"/>
                <a:gd name="connsiteX2" fmla="*/ 1582022 w 1582091"/>
                <a:gd name="connsiteY2" fmla="*/ 912898 h 972229"/>
                <a:gd name="connsiteX3" fmla="*/ 1575945 w 1582091"/>
                <a:gd name="connsiteY3" fmla="*/ 0 h 972229"/>
                <a:gd name="connsiteX0" fmla="*/ 1575945 w 1582091"/>
                <a:gd name="connsiteY0" fmla="*/ 0 h 974724"/>
                <a:gd name="connsiteX1" fmla="*/ 0 w 1582091"/>
                <a:gd name="connsiteY1" fmla="*/ 974724 h 974724"/>
                <a:gd name="connsiteX2" fmla="*/ 1582022 w 1582091"/>
                <a:gd name="connsiteY2" fmla="*/ 915393 h 974724"/>
                <a:gd name="connsiteX3" fmla="*/ 1575945 w 1582091"/>
                <a:gd name="connsiteY3" fmla="*/ 0 h 974724"/>
                <a:gd name="connsiteX0" fmla="*/ 1575945 w 1578155"/>
                <a:gd name="connsiteY0" fmla="*/ 0 h 974724"/>
                <a:gd name="connsiteX1" fmla="*/ 0 w 1578155"/>
                <a:gd name="connsiteY1" fmla="*/ 974724 h 974724"/>
                <a:gd name="connsiteX2" fmla="*/ 1578023 w 1578155"/>
                <a:gd name="connsiteY2" fmla="*/ 920382 h 974724"/>
                <a:gd name="connsiteX3" fmla="*/ 1575945 w 1578155"/>
                <a:gd name="connsiteY3" fmla="*/ 0 h 974724"/>
                <a:gd name="connsiteX0" fmla="*/ 1575945 w 1578155"/>
                <a:gd name="connsiteY0" fmla="*/ 0 h 974724"/>
                <a:gd name="connsiteX1" fmla="*/ 0 w 1578155"/>
                <a:gd name="connsiteY1" fmla="*/ 974724 h 974724"/>
                <a:gd name="connsiteX2" fmla="*/ 1578023 w 1578155"/>
                <a:gd name="connsiteY2" fmla="*/ 922875 h 974724"/>
                <a:gd name="connsiteX3" fmla="*/ 1575945 w 1578155"/>
                <a:gd name="connsiteY3" fmla="*/ 0 h 974724"/>
                <a:gd name="connsiteX0" fmla="*/ 1585943 w 1588153"/>
                <a:gd name="connsiteY0" fmla="*/ 0 h 972229"/>
                <a:gd name="connsiteX1" fmla="*/ 0 w 1588153"/>
                <a:gd name="connsiteY1" fmla="*/ 972229 h 972229"/>
                <a:gd name="connsiteX2" fmla="*/ 1588021 w 1588153"/>
                <a:gd name="connsiteY2" fmla="*/ 922875 h 972229"/>
                <a:gd name="connsiteX3" fmla="*/ 1585943 w 1588153"/>
                <a:gd name="connsiteY3" fmla="*/ 0 h 972229"/>
                <a:gd name="connsiteX0" fmla="*/ 1593941 w 1596151"/>
                <a:gd name="connsiteY0" fmla="*/ 0 h 999669"/>
                <a:gd name="connsiteX1" fmla="*/ 0 w 1596151"/>
                <a:gd name="connsiteY1" fmla="*/ 999669 h 999669"/>
                <a:gd name="connsiteX2" fmla="*/ 1596019 w 1596151"/>
                <a:gd name="connsiteY2" fmla="*/ 922875 h 999669"/>
                <a:gd name="connsiteX3" fmla="*/ 1593941 w 1596151"/>
                <a:gd name="connsiteY3" fmla="*/ 0 h 99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6151" h="999669">
                  <a:moveTo>
                    <a:pt x="1593941" y="0"/>
                  </a:moveTo>
                  <a:lnTo>
                    <a:pt x="0" y="999669"/>
                  </a:lnTo>
                  <a:lnTo>
                    <a:pt x="1596019" y="922875"/>
                  </a:lnTo>
                  <a:cubicBezTo>
                    <a:pt x="1596900" y="618075"/>
                    <a:pt x="1593060" y="304800"/>
                    <a:pt x="1593941" y="0"/>
                  </a:cubicBez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/>
            </a:p>
          </p:txBody>
        </p:sp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544CD5A6-4035-47EB-B023-A2D370C4AE1C}"/>
                </a:ext>
              </a:extLst>
            </p:cNvPr>
            <p:cNvSpPr/>
            <p:nvPr/>
          </p:nvSpPr>
          <p:spPr>
            <a:xfrm>
              <a:off x="1503608" y="1633102"/>
              <a:ext cx="1809096" cy="2713131"/>
            </a:xfrm>
            <a:custGeom>
              <a:avLst/>
              <a:gdLst>
                <a:gd name="connsiteX0" fmla="*/ 1621972 w 1621972"/>
                <a:gd name="connsiteY0" fmla="*/ 0 h 2035628"/>
                <a:gd name="connsiteX1" fmla="*/ 0 w 1621972"/>
                <a:gd name="connsiteY1" fmla="*/ 2035628 h 2035628"/>
                <a:gd name="connsiteX2" fmla="*/ 1621972 w 1621972"/>
                <a:gd name="connsiteY2" fmla="*/ 892628 h 2035628"/>
                <a:gd name="connsiteX3" fmla="*/ 1621972 w 1621972"/>
                <a:gd name="connsiteY3" fmla="*/ 0 h 2035628"/>
                <a:gd name="connsiteX0" fmla="*/ 1621972 w 1654629"/>
                <a:gd name="connsiteY0" fmla="*/ 0 h 2035628"/>
                <a:gd name="connsiteX1" fmla="*/ 0 w 1654629"/>
                <a:gd name="connsiteY1" fmla="*/ 2035628 h 2035628"/>
                <a:gd name="connsiteX2" fmla="*/ 1654629 w 1654629"/>
                <a:gd name="connsiteY2" fmla="*/ 881742 h 2035628"/>
                <a:gd name="connsiteX3" fmla="*/ 1621972 w 1654629"/>
                <a:gd name="connsiteY3" fmla="*/ 0 h 2035628"/>
                <a:gd name="connsiteX0" fmla="*/ 1635503 w 1654629"/>
                <a:gd name="connsiteY0" fmla="*/ 0 h 2013857"/>
                <a:gd name="connsiteX1" fmla="*/ 0 w 1654629"/>
                <a:gd name="connsiteY1" fmla="*/ 2013857 h 2013857"/>
                <a:gd name="connsiteX2" fmla="*/ 1654629 w 1654629"/>
                <a:gd name="connsiteY2" fmla="*/ 859971 h 2013857"/>
                <a:gd name="connsiteX3" fmla="*/ 1635503 w 1654629"/>
                <a:gd name="connsiteY3" fmla="*/ 0 h 2013857"/>
                <a:gd name="connsiteX0" fmla="*/ 1594911 w 1654629"/>
                <a:gd name="connsiteY0" fmla="*/ 0 h 2002971"/>
                <a:gd name="connsiteX1" fmla="*/ 0 w 1654629"/>
                <a:gd name="connsiteY1" fmla="*/ 2002971 h 2002971"/>
                <a:gd name="connsiteX2" fmla="*/ 1654629 w 1654629"/>
                <a:gd name="connsiteY2" fmla="*/ 849085 h 2002971"/>
                <a:gd name="connsiteX3" fmla="*/ 1594911 w 1654629"/>
                <a:gd name="connsiteY3" fmla="*/ 0 h 2002971"/>
                <a:gd name="connsiteX0" fmla="*/ 1600197 w 1654629"/>
                <a:gd name="connsiteY0" fmla="*/ 0 h 2002971"/>
                <a:gd name="connsiteX1" fmla="*/ 0 w 1654629"/>
                <a:gd name="connsiteY1" fmla="*/ 2002971 h 2002971"/>
                <a:gd name="connsiteX2" fmla="*/ 1654629 w 1654629"/>
                <a:gd name="connsiteY2" fmla="*/ 849085 h 2002971"/>
                <a:gd name="connsiteX3" fmla="*/ 1600197 w 1654629"/>
                <a:gd name="connsiteY3" fmla="*/ 0 h 2002971"/>
                <a:gd name="connsiteX0" fmla="*/ 1605484 w 1654629"/>
                <a:gd name="connsiteY0" fmla="*/ 0 h 2007224"/>
                <a:gd name="connsiteX1" fmla="*/ 0 w 1654629"/>
                <a:gd name="connsiteY1" fmla="*/ 2007224 h 2007224"/>
                <a:gd name="connsiteX2" fmla="*/ 1654629 w 1654629"/>
                <a:gd name="connsiteY2" fmla="*/ 853338 h 2007224"/>
                <a:gd name="connsiteX3" fmla="*/ 1605484 w 1654629"/>
                <a:gd name="connsiteY3" fmla="*/ 0 h 2007224"/>
                <a:gd name="connsiteX0" fmla="*/ 1605484 w 1612337"/>
                <a:gd name="connsiteY0" fmla="*/ 0 h 2007224"/>
                <a:gd name="connsiteX1" fmla="*/ 0 w 1612337"/>
                <a:gd name="connsiteY1" fmla="*/ 2007224 h 2007224"/>
                <a:gd name="connsiteX2" fmla="*/ 1612337 w 1612337"/>
                <a:gd name="connsiteY2" fmla="*/ 870350 h 2007224"/>
                <a:gd name="connsiteX3" fmla="*/ 1605484 w 1612337"/>
                <a:gd name="connsiteY3" fmla="*/ 0 h 2007224"/>
                <a:gd name="connsiteX0" fmla="*/ 1605484 w 1612337"/>
                <a:gd name="connsiteY0" fmla="*/ 0 h 2041344"/>
                <a:gd name="connsiteX1" fmla="*/ 0 w 1612337"/>
                <a:gd name="connsiteY1" fmla="*/ 2041344 h 2041344"/>
                <a:gd name="connsiteX2" fmla="*/ 1612337 w 1612337"/>
                <a:gd name="connsiteY2" fmla="*/ 904470 h 2041344"/>
                <a:gd name="connsiteX3" fmla="*/ 1605484 w 1612337"/>
                <a:gd name="connsiteY3" fmla="*/ 0 h 2041344"/>
                <a:gd name="connsiteX0" fmla="*/ 1605484 w 1612337"/>
                <a:gd name="connsiteY0" fmla="*/ 0 h 2041344"/>
                <a:gd name="connsiteX1" fmla="*/ 0 w 1612337"/>
                <a:gd name="connsiteY1" fmla="*/ 2041344 h 2041344"/>
                <a:gd name="connsiteX2" fmla="*/ 1612337 w 1612337"/>
                <a:gd name="connsiteY2" fmla="*/ 911293 h 2041344"/>
                <a:gd name="connsiteX3" fmla="*/ 1605484 w 1612337"/>
                <a:gd name="connsiteY3" fmla="*/ 0 h 2041344"/>
                <a:gd name="connsiteX0" fmla="*/ 1613967 w 1614481"/>
                <a:gd name="connsiteY0" fmla="*/ 0 h 2051579"/>
                <a:gd name="connsiteX1" fmla="*/ 0 w 1614481"/>
                <a:gd name="connsiteY1" fmla="*/ 2051579 h 2051579"/>
                <a:gd name="connsiteX2" fmla="*/ 1612337 w 1614481"/>
                <a:gd name="connsiteY2" fmla="*/ 921528 h 2051579"/>
                <a:gd name="connsiteX3" fmla="*/ 1613967 w 1614481"/>
                <a:gd name="connsiteY3" fmla="*/ 0 h 2051579"/>
                <a:gd name="connsiteX0" fmla="*/ 1597003 w 1612337"/>
                <a:gd name="connsiteY0" fmla="*/ 0 h 2048168"/>
                <a:gd name="connsiteX1" fmla="*/ 0 w 1612337"/>
                <a:gd name="connsiteY1" fmla="*/ 2048168 h 2048168"/>
                <a:gd name="connsiteX2" fmla="*/ 1612337 w 1612337"/>
                <a:gd name="connsiteY2" fmla="*/ 918117 h 2048168"/>
                <a:gd name="connsiteX3" fmla="*/ 1597003 w 1612337"/>
                <a:gd name="connsiteY3" fmla="*/ 0 h 2048168"/>
                <a:gd name="connsiteX0" fmla="*/ 1600839 w 1612337"/>
                <a:gd name="connsiteY0" fmla="*/ 0 h 2043403"/>
                <a:gd name="connsiteX1" fmla="*/ 0 w 1612337"/>
                <a:gd name="connsiteY1" fmla="*/ 2043403 h 2043403"/>
                <a:gd name="connsiteX2" fmla="*/ 1612337 w 1612337"/>
                <a:gd name="connsiteY2" fmla="*/ 913352 h 2043403"/>
                <a:gd name="connsiteX3" fmla="*/ 1600839 w 1612337"/>
                <a:gd name="connsiteY3" fmla="*/ 0 h 2043403"/>
                <a:gd name="connsiteX0" fmla="*/ 1600839 w 1612337"/>
                <a:gd name="connsiteY0" fmla="*/ 0 h 2043403"/>
                <a:gd name="connsiteX1" fmla="*/ 0 w 1612337"/>
                <a:gd name="connsiteY1" fmla="*/ 2043403 h 2043403"/>
                <a:gd name="connsiteX2" fmla="*/ 1612337 w 1612337"/>
                <a:gd name="connsiteY2" fmla="*/ 915735 h 2043403"/>
                <a:gd name="connsiteX3" fmla="*/ 1600839 w 1612337"/>
                <a:gd name="connsiteY3" fmla="*/ 0 h 2043403"/>
                <a:gd name="connsiteX0" fmla="*/ 1598829 w 1610327"/>
                <a:gd name="connsiteY0" fmla="*/ 0 h 2068370"/>
                <a:gd name="connsiteX1" fmla="*/ 0 w 1610327"/>
                <a:gd name="connsiteY1" fmla="*/ 2068370 h 2068370"/>
                <a:gd name="connsiteX2" fmla="*/ 1610327 w 1610327"/>
                <a:gd name="connsiteY2" fmla="*/ 915735 h 2068370"/>
                <a:gd name="connsiteX3" fmla="*/ 1598829 w 1610327"/>
                <a:gd name="connsiteY3" fmla="*/ 0 h 2068370"/>
                <a:gd name="connsiteX0" fmla="*/ 1606584 w 1610327"/>
                <a:gd name="connsiteY0" fmla="*/ 0 h 2068370"/>
                <a:gd name="connsiteX1" fmla="*/ 0 w 1610327"/>
                <a:gd name="connsiteY1" fmla="*/ 2068370 h 2068370"/>
                <a:gd name="connsiteX2" fmla="*/ 1610327 w 1610327"/>
                <a:gd name="connsiteY2" fmla="*/ 915735 h 2068370"/>
                <a:gd name="connsiteX3" fmla="*/ 1606584 w 1610327"/>
                <a:gd name="connsiteY3" fmla="*/ 0 h 206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327" h="2068370">
                  <a:moveTo>
                    <a:pt x="1606584" y="0"/>
                  </a:moveTo>
                  <a:lnTo>
                    <a:pt x="0" y="2068370"/>
                  </a:lnTo>
                  <a:lnTo>
                    <a:pt x="1610327" y="915735"/>
                  </a:lnTo>
                  <a:cubicBezTo>
                    <a:pt x="1608043" y="625618"/>
                    <a:pt x="1608868" y="290117"/>
                    <a:pt x="1606584" y="0"/>
                  </a:cubicBezTo>
                  <a:close/>
                </a:path>
              </a:pathLst>
            </a:custGeom>
            <a:solidFill>
              <a:srgbClr val="FF8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/>
            </a:p>
          </p:txBody>
        </p:sp>
        <p:sp>
          <p:nvSpPr>
            <p:cNvPr id="20" name="Freeform 59">
              <a:extLst>
                <a:ext uri="{FF2B5EF4-FFF2-40B4-BE49-F238E27FC236}">
                  <a16:creationId xmlns:a16="http://schemas.microsoft.com/office/drawing/2014/main" id="{E09BDB2D-64E8-4472-BB35-8DE1B483A2AF}"/>
                </a:ext>
              </a:extLst>
            </p:cNvPr>
            <p:cNvSpPr/>
            <p:nvPr/>
          </p:nvSpPr>
          <p:spPr>
            <a:xfrm flipV="1">
              <a:off x="1509197" y="4341601"/>
              <a:ext cx="1794364" cy="1309197"/>
            </a:xfrm>
            <a:custGeom>
              <a:avLst/>
              <a:gdLst>
                <a:gd name="connsiteX0" fmla="*/ 1621972 w 1621972"/>
                <a:gd name="connsiteY0" fmla="*/ 0 h 925286"/>
                <a:gd name="connsiteX1" fmla="*/ 0 w 1621972"/>
                <a:gd name="connsiteY1" fmla="*/ 925286 h 925286"/>
                <a:gd name="connsiteX2" fmla="*/ 1621972 w 1621972"/>
                <a:gd name="connsiteY2" fmla="*/ 849086 h 925286"/>
                <a:gd name="connsiteX3" fmla="*/ 1621972 w 1621972"/>
                <a:gd name="connsiteY3" fmla="*/ 0 h 925286"/>
                <a:gd name="connsiteX0" fmla="*/ 1632858 w 1632858"/>
                <a:gd name="connsiteY0" fmla="*/ 0 h 957943"/>
                <a:gd name="connsiteX1" fmla="*/ 0 w 1632858"/>
                <a:gd name="connsiteY1" fmla="*/ 957943 h 957943"/>
                <a:gd name="connsiteX2" fmla="*/ 1621972 w 1632858"/>
                <a:gd name="connsiteY2" fmla="*/ 881743 h 957943"/>
                <a:gd name="connsiteX3" fmla="*/ 1632858 w 1632858"/>
                <a:gd name="connsiteY3" fmla="*/ 0 h 957943"/>
                <a:gd name="connsiteX0" fmla="*/ 1632858 w 1654629"/>
                <a:gd name="connsiteY0" fmla="*/ 0 h 957943"/>
                <a:gd name="connsiteX1" fmla="*/ 0 w 1654629"/>
                <a:gd name="connsiteY1" fmla="*/ 957943 h 957943"/>
                <a:gd name="connsiteX2" fmla="*/ 1654629 w 1654629"/>
                <a:gd name="connsiteY2" fmla="*/ 903515 h 957943"/>
                <a:gd name="connsiteX3" fmla="*/ 1632858 w 1654629"/>
                <a:gd name="connsiteY3" fmla="*/ 0 h 957943"/>
                <a:gd name="connsiteX0" fmla="*/ 1643743 w 1654629"/>
                <a:gd name="connsiteY0" fmla="*/ 0 h 979714"/>
                <a:gd name="connsiteX1" fmla="*/ 0 w 1654629"/>
                <a:gd name="connsiteY1" fmla="*/ 979714 h 979714"/>
                <a:gd name="connsiteX2" fmla="*/ 1654629 w 1654629"/>
                <a:gd name="connsiteY2" fmla="*/ 925286 h 979714"/>
                <a:gd name="connsiteX3" fmla="*/ 1643743 w 1654629"/>
                <a:gd name="connsiteY3" fmla="*/ 0 h 979714"/>
                <a:gd name="connsiteX0" fmla="*/ 1630212 w 1654629"/>
                <a:gd name="connsiteY0" fmla="*/ 0 h 947057"/>
                <a:gd name="connsiteX1" fmla="*/ 0 w 1654629"/>
                <a:gd name="connsiteY1" fmla="*/ 947057 h 947057"/>
                <a:gd name="connsiteX2" fmla="*/ 1654629 w 1654629"/>
                <a:gd name="connsiteY2" fmla="*/ 892629 h 947057"/>
                <a:gd name="connsiteX3" fmla="*/ 1630212 w 1654629"/>
                <a:gd name="connsiteY3" fmla="*/ 0 h 947057"/>
                <a:gd name="connsiteX0" fmla="*/ 1657273 w 1657273"/>
                <a:gd name="connsiteY0" fmla="*/ 0 h 968828"/>
                <a:gd name="connsiteX1" fmla="*/ 0 w 1657273"/>
                <a:gd name="connsiteY1" fmla="*/ 968828 h 968828"/>
                <a:gd name="connsiteX2" fmla="*/ 1654629 w 1657273"/>
                <a:gd name="connsiteY2" fmla="*/ 914400 h 968828"/>
                <a:gd name="connsiteX3" fmla="*/ 1657273 w 1657273"/>
                <a:gd name="connsiteY3" fmla="*/ 0 h 968828"/>
                <a:gd name="connsiteX0" fmla="*/ 1684334 w 1684334"/>
                <a:gd name="connsiteY0" fmla="*/ 0 h 990599"/>
                <a:gd name="connsiteX1" fmla="*/ 0 w 1684334"/>
                <a:gd name="connsiteY1" fmla="*/ 990599 h 990599"/>
                <a:gd name="connsiteX2" fmla="*/ 1654629 w 1684334"/>
                <a:gd name="connsiteY2" fmla="*/ 936171 h 990599"/>
                <a:gd name="connsiteX3" fmla="*/ 1684334 w 1684334"/>
                <a:gd name="connsiteY3" fmla="*/ 0 h 990599"/>
                <a:gd name="connsiteX0" fmla="*/ 1589618 w 1654636"/>
                <a:gd name="connsiteY0" fmla="*/ 0 h 947056"/>
                <a:gd name="connsiteX1" fmla="*/ 0 w 1654636"/>
                <a:gd name="connsiteY1" fmla="*/ 947056 h 947056"/>
                <a:gd name="connsiteX2" fmla="*/ 1654629 w 1654636"/>
                <a:gd name="connsiteY2" fmla="*/ 892628 h 947056"/>
                <a:gd name="connsiteX3" fmla="*/ 1589618 w 1654636"/>
                <a:gd name="connsiteY3" fmla="*/ 0 h 947056"/>
                <a:gd name="connsiteX0" fmla="*/ 1603149 w 1654638"/>
                <a:gd name="connsiteY0" fmla="*/ 0 h 979713"/>
                <a:gd name="connsiteX1" fmla="*/ 0 w 1654638"/>
                <a:gd name="connsiteY1" fmla="*/ 979713 h 979713"/>
                <a:gd name="connsiteX2" fmla="*/ 1654629 w 1654638"/>
                <a:gd name="connsiteY2" fmla="*/ 925285 h 979713"/>
                <a:gd name="connsiteX3" fmla="*/ 1603149 w 1654638"/>
                <a:gd name="connsiteY3" fmla="*/ 0 h 979713"/>
                <a:gd name="connsiteX0" fmla="*/ 1603149 w 1627589"/>
                <a:gd name="connsiteY0" fmla="*/ 0 h 979713"/>
                <a:gd name="connsiteX1" fmla="*/ 0 w 1627589"/>
                <a:gd name="connsiteY1" fmla="*/ 979713 h 979713"/>
                <a:gd name="connsiteX2" fmla="*/ 1627568 w 1627589"/>
                <a:gd name="connsiteY2" fmla="*/ 914399 h 979713"/>
                <a:gd name="connsiteX3" fmla="*/ 1603149 w 1627589"/>
                <a:gd name="connsiteY3" fmla="*/ 0 h 979713"/>
                <a:gd name="connsiteX0" fmla="*/ 1603149 w 1606525"/>
                <a:gd name="connsiteY0" fmla="*/ 0 h 979713"/>
                <a:gd name="connsiteX1" fmla="*/ 0 w 1606525"/>
                <a:gd name="connsiteY1" fmla="*/ 979713 h 979713"/>
                <a:gd name="connsiteX2" fmla="*/ 1606422 w 1606525"/>
                <a:gd name="connsiteY2" fmla="*/ 910146 h 979713"/>
                <a:gd name="connsiteX3" fmla="*/ 1603149 w 1606525"/>
                <a:gd name="connsiteY3" fmla="*/ 0 h 979713"/>
                <a:gd name="connsiteX0" fmla="*/ 1603149 w 1603149"/>
                <a:gd name="connsiteY0" fmla="*/ 0 h 979713"/>
                <a:gd name="connsiteX1" fmla="*/ 0 w 1603149"/>
                <a:gd name="connsiteY1" fmla="*/ 979713 h 979713"/>
                <a:gd name="connsiteX2" fmla="*/ 1601135 w 1603149"/>
                <a:gd name="connsiteY2" fmla="*/ 914399 h 979713"/>
                <a:gd name="connsiteX3" fmla="*/ 1603149 w 1603149"/>
                <a:gd name="connsiteY3" fmla="*/ 0 h 979713"/>
                <a:gd name="connsiteX0" fmla="*/ 1608435 w 1608435"/>
                <a:gd name="connsiteY0" fmla="*/ 0 h 988219"/>
                <a:gd name="connsiteX1" fmla="*/ 0 w 1608435"/>
                <a:gd name="connsiteY1" fmla="*/ 988219 h 988219"/>
                <a:gd name="connsiteX2" fmla="*/ 1601135 w 1608435"/>
                <a:gd name="connsiteY2" fmla="*/ 922905 h 988219"/>
                <a:gd name="connsiteX3" fmla="*/ 1608435 w 1608435"/>
                <a:gd name="connsiteY3" fmla="*/ 0 h 988219"/>
                <a:gd name="connsiteX0" fmla="*/ 1591471 w 1601183"/>
                <a:gd name="connsiteY0" fmla="*/ 0 h 991631"/>
                <a:gd name="connsiteX1" fmla="*/ 0 w 1601183"/>
                <a:gd name="connsiteY1" fmla="*/ 991631 h 991631"/>
                <a:gd name="connsiteX2" fmla="*/ 1601135 w 1601183"/>
                <a:gd name="connsiteY2" fmla="*/ 926317 h 991631"/>
                <a:gd name="connsiteX3" fmla="*/ 1591471 w 1601183"/>
                <a:gd name="connsiteY3" fmla="*/ 0 h 991631"/>
                <a:gd name="connsiteX0" fmla="*/ 1587230 w 1601171"/>
                <a:gd name="connsiteY0" fmla="*/ 0 h 991631"/>
                <a:gd name="connsiteX1" fmla="*/ 0 w 1601171"/>
                <a:gd name="connsiteY1" fmla="*/ 991631 h 991631"/>
                <a:gd name="connsiteX2" fmla="*/ 1601135 w 1601171"/>
                <a:gd name="connsiteY2" fmla="*/ 926317 h 991631"/>
                <a:gd name="connsiteX3" fmla="*/ 1587230 w 1601171"/>
                <a:gd name="connsiteY3" fmla="*/ 0 h 991631"/>
                <a:gd name="connsiteX0" fmla="*/ 1587230 w 1601170"/>
                <a:gd name="connsiteY0" fmla="*/ 0 h 988219"/>
                <a:gd name="connsiteX1" fmla="*/ 0 w 1601170"/>
                <a:gd name="connsiteY1" fmla="*/ 988219 h 988219"/>
                <a:gd name="connsiteX2" fmla="*/ 1601135 w 1601170"/>
                <a:gd name="connsiteY2" fmla="*/ 922905 h 988219"/>
                <a:gd name="connsiteX3" fmla="*/ 1587230 w 1601170"/>
                <a:gd name="connsiteY3" fmla="*/ 0 h 988219"/>
                <a:gd name="connsiteX0" fmla="*/ 1587230 w 1601170"/>
                <a:gd name="connsiteY0" fmla="*/ 0 h 991631"/>
                <a:gd name="connsiteX1" fmla="*/ 0 w 1601170"/>
                <a:gd name="connsiteY1" fmla="*/ 991631 h 991631"/>
                <a:gd name="connsiteX2" fmla="*/ 1601135 w 1601170"/>
                <a:gd name="connsiteY2" fmla="*/ 926317 h 991631"/>
                <a:gd name="connsiteX3" fmla="*/ 1587230 w 1601170"/>
                <a:gd name="connsiteY3" fmla="*/ 0 h 991631"/>
                <a:gd name="connsiteX0" fmla="*/ 1589240 w 1603180"/>
                <a:gd name="connsiteY0" fmla="*/ 0 h 949187"/>
                <a:gd name="connsiteX1" fmla="*/ 0 w 1603180"/>
                <a:gd name="connsiteY1" fmla="*/ 949187 h 949187"/>
                <a:gd name="connsiteX2" fmla="*/ 1603145 w 1603180"/>
                <a:gd name="connsiteY2" fmla="*/ 926317 h 949187"/>
                <a:gd name="connsiteX3" fmla="*/ 1589240 w 1603180"/>
                <a:gd name="connsiteY3" fmla="*/ 0 h 949187"/>
                <a:gd name="connsiteX0" fmla="*/ 1589240 w 1603180"/>
                <a:gd name="connsiteY0" fmla="*/ 0 h 954181"/>
                <a:gd name="connsiteX1" fmla="*/ 0 w 1603180"/>
                <a:gd name="connsiteY1" fmla="*/ 954181 h 954181"/>
                <a:gd name="connsiteX2" fmla="*/ 1603145 w 1603180"/>
                <a:gd name="connsiteY2" fmla="*/ 926317 h 954181"/>
                <a:gd name="connsiteX3" fmla="*/ 1589240 w 1603180"/>
                <a:gd name="connsiteY3" fmla="*/ 0 h 954181"/>
                <a:gd name="connsiteX0" fmla="*/ 1591249 w 1605189"/>
                <a:gd name="connsiteY0" fmla="*/ 0 h 956677"/>
                <a:gd name="connsiteX1" fmla="*/ 0 w 1605189"/>
                <a:gd name="connsiteY1" fmla="*/ 956677 h 956677"/>
                <a:gd name="connsiteX2" fmla="*/ 1605154 w 1605189"/>
                <a:gd name="connsiteY2" fmla="*/ 926317 h 956677"/>
                <a:gd name="connsiteX3" fmla="*/ 1591249 w 1605189"/>
                <a:gd name="connsiteY3" fmla="*/ 0 h 956677"/>
                <a:gd name="connsiteX0" fmla="*/ 1591249 w 1601181"/>
                <a:gd name="connsiteY0" fmla="*/ 0 h 956677"/>
                <a:gd name="connsiteX1" fmla="*/ 0 w 1601181"/>
                <a:gd name="connsiteY1" fmla="*/ 956677 h 956677"/>
                <a:gd name="connsiteX2" fmla="*/ 1601134 w 1601181"/>
                <a:gd name="connsiteY2" fmla="*/ 892812 h 956677"/>
                <a:gd name="connsiteX3" fmla="*/ 1591249 w 1601181"/>
                <a:gd name="connsiteY3" fmla="*/ 0 h 956677"/>
                <a:gd name="connsiteX0" fmla="*/ 1591249 w 1607194"/>
                <a:gd name="connsiteY0" fmla="*/ 0 h 956677"/>
                <a:gd name="connsiteX1" fmla="*/ 0 w 1607194"/>
                <a:gd name="connsiteY1" fmla="*/ 956677 h 956677"/>
                <a:gd name="connsiteX2" fmla="*/ 1607163 w 1607194"/>
                <a:gd name="connsiteY2" fmla="*/ 892812 h 956677"/>
                <a:gd name="connsiteX3" fmla="*/ 1591249 w 1607194"/>
                <a:gd name="connsiteY3" fmla="*/ 0 h 956677"/>
                <a:gd name="connsiteX0" fmla="*/ 1591249 w 1603184"/>
                <a:gd name="connsiteY0" fmla="*/ 0 h 956677"/>
                <a:gd name="connsiteX1" fmla="*/ 0 w 1603184"/>
                <a:gd name="connsiteY1" fmla="*/ 956677 h 956677"/>
                <a:gd name="connsiteX2" fmla="*/ 1603144 w 1603184"/>
                <a:gd name="connsiteY2" fmla="*/ 890420 h 956677"/>
                <a:gd name="connsiteX3" fmla="*/ 1591249 w 1603184"/>
                <a:gd name="connsiteY3" fmla="*/ 0 h 956677"/>
                <a:gd name="connsiteX0" fmla="*/ 1591249 w 1601181"/>
                <a:gd name="connsiteY0" fmla="*/ 0 h 956677"/>
                <a:gd name="connsiteX1" fmla="*/ 0 w 1601181"/>
                <a:gd name="connsiteY1" fmla="*/ 956677 h 956677"/>
                <a:gd name="connsiteX2" fmla="*/ 1601134 w 1601181"/>
                <a:gd name="connsiteY2" fmla="*/ 890420 h 956677"/>
                <a:gd name="connsiteX3" fmla="*/ 1591249 w 1601181"/>
                <a:gd name="connsiteY3" fmla="*/ 0 h 956677"/>
                <a:gd name="connsiteX0" fmla="*/ 1591249 w 1597184"/>
                <a:gd name="connsiteY0" fmla="*/ 0 h 956677"/>
                <a:gd name="connsiteX1" fmla="*/ 0 w 1597184"/>
                <a:gd name="connsiteY1" fmla="*/ 956677 h 956677"/>
                <a:gd name="connsiteX2" fmla="*/ 1597114 w 1597184"/>
                <a:gd name="connsiteY2" fmla="*/ 890420 h 956677"/>
                <a:gd name="connsiteX3" fmla="*/ 1591249 w 1597184"/>
                <a:gd name="connsiteY3" fmla="*/ 0 h 956677"/>
                <a:gd name="connsiteX0" fmla="*/ 1593652 w 1597214"/>
                <a:gd name="connsiteY0" fmla="*/ 0 h 956677"/>
                <a:gd name="connsiteX1" fmla="*/ 0 w 1597214"/>
                <a:gd name="connsiteY1" fmla="*/ 956677 h 956677"/>
                <a:gd name="connsiteX2" fmla="*/ 1597114 w 1597214"/>
                <a:gd name="connsiteY2" fmla="*/ 890420 h 956677"/>
                <a:gd name="connsiteX3" fmla="*/ 1593652 w 1597214"/>
                <a:gd name="connsiteY3" fmla="*/ 0 h 95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7214" h="956677">
                  <a:moveTo>
                    <a:pt x="1593652" y="0"/>
                  </a:moveTo>
                  <a:lnTo>
                    <a:pt x="0" y="956677"/>
                  </a:lnTo>
                  <a:lnTo>
                    <a:pt x="1597114" y="890420"/>
                  </a:lnTo>
                  <a:cubicBezTo>
                    <a:pt x="1597995" y="585620"/>
                    <a:pt x="1592771" y="304800"/>
                    <a:pt x="1593652" y="0"/>
                  </a:cubicBezTo>
                  <a:close/>
                </a:path>
              </a:pathLst>
            </a:custGeom>
            <a:solidFill>
              <a:srgbClr val="EDB7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/>
            </a:p>
          </p:txBody>
        </p:sp>
        <p:sp>
          <p:nvSpPr>
            <p:cNvPr id="22" name="矩形 21"/>
            <p:cNvSpPr/>
            <p:nvPr/>
          </p:nvSpPr>
          <p:spPr>
            <a:xfrm>
              <a:off x="3373836" y="1638964"/>
              <a:ext cx="1177111" cy="117711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89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3354865" y="3055924"/>
              <a:ext cx="1177111" cy="117711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3373835" y="4472884"/>
              <a:ext cx="1177111" cy="1177111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EDB7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3459688" y="1689568"/>
              <a:ext cx="1074501" cy="1151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營收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資料</a:t>
              </a:r>
              <a:endParaRPr lang="zh-TW" altLang="en-US" sz="3200" b="1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3440718" y="3105870"/>
              <a:ext cx="1074501" cy="1151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薪資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資料</a:t>
              </a:r>
              <a:endParaRPr lang="zh-TW" altLang="en-US" sz="3200" b="1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3459687" y="4522830"/>
              <a:ext cx="1074501" cy="1151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補貼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領據</a:t>
              </a:r>
              <a:endParaRPr lang="zh-TW" altLang="en-US" sz="3200" b="1" dirty="0"/>
            </a:p>
          </p:txBody>
        </p:sp>
      </p:grpSp>
      <p:sp>
        <p:nvSpPr>
          <p:cNvPr id="36" name="矩形 35"/>
          <p:cNvSpPr/>
          <p:nvPr/>
        </p:nvSpPr>
        <p:spPr>
          <a:xfrm>
            <a:off x="249838" y="5597373"/>
            <a:ext cx="11760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註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1: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如營業人銷售額與稅額申報書(401或403)及單月統一發票明細表、查定課徵核定稅額繳款書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(405)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、單月自結營收報表</a:t>
            </a:r>
            <a:endParaRPr lang="en-US" altLang="zh-TW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　   或其他可資證明文件。</a:t>
            </a:r>
            <a:endParaRPr lang="en-US" altLang="zh-TW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註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2: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勞保投保單位或就業保險投保單位被保險人名冊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不包括部分工時員工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，勞工退休金計算名冊、或其他經主管機關認可之文件。</a:t>
            </a:r>
          </a:p>
        </p:txBody>
      </p:sp>
      <p:sp>
        <p:nvSpPr>
          <p:cNvPr id="35" name="標題 2"/>
          <p:cNvSpPr>
            <a:spLocks noGrp="1"/>
          </p:cNvSpPr>
          <p:nvPr>
            <p:ph type="ctrTitle"/>
          </p:nvPr>
        </p:nvSpPr>
        <p:spPr>
          <a:xfrm>
            <a:off x="4900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申請需要什麼資料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99395" y="5535560"/>
            <a:ext cx="11593210" cy="0"/>
          </a:xfrm>
          <a:prstGeom prst="line">
            <a:avLst/>
          </a:prstGeom>
          <a:ln w="25400">
            <a:solidFill>
              <a:srgbClr val="0C9B7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1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10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566279" y="292535"/>
            <a:ext cx="11227653" cy="196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u="sng" dirty="0"/>
              <a:t>如何計算</a:t>
            </a:r>
            <a:endParaRPr lang="en-US" altLang="zh-TW" u="sng" dirty="0"/>
          </a:p>
          <a:p>
            <a:pPr>
              <a:lnSpc>
                <a:spcPct val="100000"/>
              </a:lnSpc>
            </a:pPr>
            <a:r>
              <a:rPr lang="zh-TW" altLang="en-US" u="sng" dirty="0"/>
              <a:t>一次性營運資金補貼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27" name="圓角矩形 26"/>
          <p:cNvSpPr/>
          <p:nvPr/>
        </p:nvSpPr>
        <p:spPr>
          <a:xfrm>
            <a:off x="7712006" y="2999483"/>
            <a:ext cx="3191156" cy="12804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3726756" y="5375375"/>
            <a:ext cx="71720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申請、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撥付、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一次性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不論艱困發生月份，不論員工數是否變動。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706051" y="3284799"/>
            <a:ext cx="31732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一次性營運資金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補貼總額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1244088" y="2999483"/>
            <a:ext cx="3191156" cy="12804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318119" y="3284799"/>
            <a:ext cx="30933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TW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正職</a:t>
            </a:r>
            <a:endParaRPr lang="en-US" altLang="zh-TW" sz="2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投保人數</a:t>
            </a:r>
            <a:endParaRPr lang="zh-TW" altLang="en-US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5236968" y="2999483"/>
            <a:ext cx="1490755" cy="128041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5213150" y="3487544"/>
            <a:ext cx="1514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</a:p>
        </p:txBody>
      </p:sp>
      <p:sp>
        <p:nvSpPr>
          <p:cNvPr id="38" name="乘號 37"/>
          <p:cNvSpPr/>
          <p:nvPr/>
        </p:nvSpPr>
        <p:spPr>
          <a:xfrm>
            <a:off x="4459062" y="3398686"/>
            <a:ext cx="752401" cy="752401"/>
          </a:xfrm>
          <a:prstGeom prst="mathMultiply">
            <a:avLst>
              <a:gd name="adj1" fmla="val 15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等於 38"/>
          <p:cNvSpPr/>
          <p:nvPr/>
        </p:nvSpPr>
        <p:spPr>
          <a:xfrm>
            <a:off x="6886060" y="3411922"/>
            <a:ext cx="725928" cy="7259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1220270" y="4491805"/>
            <a:ext cx="9741806" cy="589572"/>
          </a:xfrm>
          <a:prstGeom prst="round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1244088" y="4524222"/>
            <a:ext cx="9586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舉例：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投保</a:t>
            </a:r>
            <a:r>
              <a:rPr lang="en-US" altLang="zh-TW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 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 </a:t>
            </a:r>
            <a:r>
              <a:rPr lang="en-US" altLang="zh-TW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萬元 </a:t>
            </a:r>
            <a:r>
              <a:rPr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=</a:t>
            </a:r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en-US" altLang="zh-TW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TW" altLang="en-US" sz="2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</a:p>
        </p:txBody>
      </p:sp>
      <p:sp>
        <p:nvSpPr>
          <p:cNvPr id="42" name="矩形 41"/>
          <p:cNvSpPr/>
          <p:nvPr/>
        </p:nvSpPr>
        <p:spPr>
          <a:xfrm>
            <a:off x="2623631" y="5353022"/>
            <a:ext cx="1103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原則</a:t>
            </a:r>
          </a:p>
        </p:txBody>
      </p:sp>
      <p:pic>
        <p:nvPicPr>
          <p:cNvPr id="43" name="圖片 42"/>
          <p:cNvPicPr>
            <a:picLocks noChangeAspect="1"/>
          </p:cNvPicPr>
          <p:nvPr/>
        </p:nvPicPr>
        <p:blipFill>
          <a:blip r:embed="rId2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40754" y="5398169"/>
            <a:ext cx="822960" cy="846963"/>
          </a:xfrm>
          <a:prstGeom prst="rect">
            <a:avLst/>
          </a:prstGeom>
        </p:spPr>
      </p:pic>
      <p:pic>
        <p:nvPicPr>
          <p:cNvPr id="44" name="圖片 43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6481" y="2342611"/>
            <a:ext cx="1025420" cy="1016767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01891" y="2607053"/>
            <a:ext cx="772201" cy="784860"/>
          </a:xfrm>
          <a:prstGeom prst="rect">
            <a:avLst/>
          </a:prstGeom>
        </p:spPr>
      </p:pic>
      <p:pic>
        <p:nvPicPr>
          <p:cNvPr id="46" name="圖片 45"/>
          <p:cNvPicPr>
            <a:picLocks noChangeAspect="1"/>
          </p:cNvPicPr>
          <p:nvPr/>
        </p:nvPicPr>
        <p:blipFill>
          <a:blip r:embed="rId5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26722" y="2322010"/>
            <a:ext cx="1112266" cy="108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7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10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566279" y="292535"/>
            <a:ext cx="11227653" cy="10812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u="sng" dirty="0"/>
              <a:t>如何計算薪資補貼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28" name="矩形 27"/>
          <p:cNvSpPr/>
          <p:nvPr/>
        </p:nvSpPr>
        <p:spPr>
          <a:xfrm>
            <a:off x="3726756" y="5375375"/>
            <a:ext cx="717204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申請、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分次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撥付。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員工人數若有</a:t>
            </a:r>
            <a:r>
              <a:rPr lang="zh-TW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異動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則須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主動申報</a:t>
            </a:r>
            <a:r>
              <a:rPr lang="zh-TW" altLang="en-US" sz="2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2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8" name="乘號 37"/>
          <p:cNvSpPr/>
          <p:nvPr/>
        </p:nvSpPr>
        <p:spPr>
          <a:xfrm>
            <a:off x="4524852" y="2499760"/>
            <a:ext cx="752401" cy="752401"/>
          </a:xfrm>
          <a:prstGeom prst="mathMultiply">
            <a:avLst>
              <a:gd name="adj1" fmla="val 15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等於 38"/>
          <p:cNvSpPr/>
          <p:nvPr/>
        </p:nvSpPr>
        <p:spPr>
          <a:xfrm>
            <a:off x="6896469" y="2512996"/>
            <a:ext cx="725928" cy="7259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623631" y="5353022"/>
            <a:ext cx="1103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</a:t>
            </a:r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0" hangingPunct="0"/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原則</a:t>
            </a:r>
          </a:p>
        </p:txBody>
      </p:sp>
      <p:pic>
        <p:nvPicPr>
          <p:cNvPr id="43" name="圖片 42"/>
          <p:cNvPicPr>
            <a:picLocks noChangeAspect="1"/>
          </p:cNvPicPr>
          <p:nvPr/>
        </p:nvPicPr>
        <p:blipFill>
          <a:blip r:embed="rId2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40754" y="5398169"/>
            <a:ext cx="822960" cy="846963"/>
          </a:xfrm>
          <a:prstGeom prst="rect">
            <a:avLst/>
          </a:prstGeom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id="{2215E286-2077-485A-B401-AC96E90D1BCF}"/>
              </a:ext>
            </a:extLst>
          </p:cNvPr>
          <p:cNvGrpSpPr/>
          <p:nvPr/>
        </p:nvGrpSpPr>
        <p:grpSpPr>
          <a:xfrm>
            <a:off x="5366861" y="2155961"/>
            <a:ext cx="1440000" cy="1440000"/>
            <a:chOff x="5422899" y="2376681"/>
            <a:chExt cx="1440000" cy="1440000"/>
          </a:xfrm>
        </p:grpSpPr>
        <p:sp>
          <p:nvSpPr>
            <p:cNvPr id="24" name="圓角矩形 23">
              <a:extLst>
                <a:ext uri="{FF2B5EF4-FFF2-40B4-BE49-F238E27FC236}">
                  <a16:creationId xmlns:a16="http://schemas.microsoft.com/office/drawing/2014/main" id="{FD97D121-FE0D-6144-9640-3D9EAE4F9751}"/>
                </a:ext>
              </a:extLst>
            </p:cNvPr>
            <p:cNvSpPr/>
            <p:nvPr/>
          </p:nvSpPr>
          <p:spPr>
            <a:xfrm>
              <a:off x="5422899" y="2376681"/>
              <a:ext cx="1440000" cy="14400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082101BC-4221-4148-B0D2-FBBE94DE03A5}"/>
                </a:ext>
              </a:extLst>
            </p:cNvPr>
            <p:cNvSpPr txBox="1"/>
            <p:nvPr/>
          </p:nvSpPr>
          <p:spPr>
            <a:xfrm>
              <a:off x="5577749" y="2742738"/>
              <a:ext cx="1130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TW" sz="4000" b="1" dirty="0">
                  <a:solidFill>
                    <a:srgbClr val="FF0000"/>
                  </a:solidFill>
                </a:rPr>
                <a:t>40%</a:t>
              </a:r>
              <a:endParaRPr kumimoji="1" lang="zh-TW" altLang="en-US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8E849205-3E24-4A9C-9CAE-AE11139CF62E}"/>
              </a:ext>
            </a:extLst>
          </p:cNvPr>
          <p:cNvGrpSpPr/>
          <p:nvPr/>
        </p:nvGrpSpPr>
        <p:grpSpPr>
          <a:xfrm>
            <a:off x="7712006" y="1404918"/>
            <a:ext cx="3191156" cy="2220911"/>
            <a:chOff x="7712006" y="1625638"/>
            <a:chExt cx="3191156" cy="2220911"/>
          </a:xfrm>
        </p:grpSpPr>
        <p:sp>
          <p:nvSpPr>
            <p:cNvPr id="27" name="圓角矩形 26"/>
            <p:cNvSpPr/>
            <p:nvPr/>
          </p:nvSpPr>
          <p:spPr>
            <a:xfrm>
              <a:off x="7712006" y="2376681"/>
              <a:ext cx="3191156" cy="14400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7720938" y="2556564"/>
              <a:ext cx="317329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每名員工每月薪資補助</a:t>
              </a:r>
              <a:r>
                <a:rPr lang="zh-CN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金額</a:t>
              </a:r>
              <a:endPara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7390F03C-BD79-F243-A560-D3D4DFDB4A2A}"/>
                </a:ext>
              </a:extLst>
            </p:cNvPr>
            <p:cNvSpPr txBox="1"/>
            <p:nvPr/>
          </p:nvSpPr>
          <p:spPr>
            <a:xfrm>
              <a:off x="7969671" y="3446439"/>
              <a:ext cx="2675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20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最高補助金額為</a:t>
              </a:r>
              <a:r>
                <a:rPr kumimoji="1" lang="en-US" altLang="zh-TW" sz="20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r>
                <a:rPr kumimoji="1" lang="zh-CN" altLang="en-US" sz="20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萬元</a:t>
              </a:r>
              <a:endParaRPr kumimoji="1"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10" name="圖片 9" descr="一張含有 標誌 的圖片&#10;&#10;自動產生的描述">
              <a:extLst>
                <a:ext uri="{FF2B5EF4-FFF2-40B4-BE49-F238E27FC236}">
                  <a16:creationId xmlns:a16="http://schemas.microsoft.com/office/drawing/2014/main" id="{76AFE277-A46E-4B75-B6AF-B916C5D1C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9584" y="1625638"/>
              <a:ext cx="936000" cy="936000"/>
            </a:xfrm>
            <a:prstGeom prst="rect">
              <a:avLst/>
            </a:prstGeom>
          </p:spPr>
        </p:pic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DCF44F79-1141-4B32-9386-5DF2AB0C832C}"/>
              </a:ext>
            </a:extLst>
          </p:cNvPr>
          <p:cNvGrpSpPr/>
          <p:nvPr/>
        </p:nvGrpSpPr>
        <p:grpSpPr>
          <a:xfrm>
            <a:off x="1244088" y="1451856"/>
            <a:ext cx="3191156" cy="2144105"/>
            <a:chOff x="1244088" y="1672576"/>
            <a:chExt cx="3191156" cy="2144105"/>
          </a:xfrm>
        </p:grpSpPr>
        <p:sp>
          <p:nvSpPr>
            <p:cNvPr id="33" name="圓角矩形 32"/>
            <p:cNvSpPr/>
            <p:nvPr/>
          </p:nvSpPr>
          <p:spPr>
            <a:xfrm>
              <a:off x="1244088" y="2376681"/>
              <a:ext cx="3191156" cy="14400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1293013" y="2558072"/>
              <a:ext cx="309330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每名員工每月</a:t>
              </a:r>
              <a:endPara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 eaLnBrk="0" hangingPunct="0"/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經常性薪資</a:t>
              </a:r>
            </a:p>
          </p:txBody>
        </p:sp>
        <p:pic>
          <p:nvPicPr>
            <p:cNvPr id="12" name="圖片 11" descr="一張含有 房間 的圖片&#10;&#10;自動產生的描述">
              <a:extLst>
                <a:ext uri="{FF2B5EF4-FFF2-40B4-BE49-F238E27FC236}">
                  <a16:creationId xmlns:a16="http://schemas.microsoft.com/office/drawing/2014/main" id="{F864AF1C-EC94-478C-B390-6CB5A690D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1666" y="1672576"/>
              <a:ext cx="936000" cy="936000"/>
            </a:xfrm>
            <a:prstGeom prst="rect">
              <a:avLst/>
            </a:prstGeom>
          </p:spPr>
        </p:pic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C80ADC9A-1150-4D2D-958B-0E850516FA99}"/>
              </a:ext>
            </a:extLst>
          </p:cNvPr>
          <p:cNvGrpSpPr/>
          <p:nvPr/>
        </p:nvGrpSpPr>
        <p:grpSpPr>
          <a:xfrm>
            <a:off x="714718" y="3863502"/>
            <a:ext cx="10762564" cy="1278477"/>
            <a:chOff x="509797" y="3950586"/>
            <a:chExt cx="11190957" cy="1278477"/>
          </a:xfrm>
        </p:grpSpPr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9EF50C81-F6F0-4916-85FE-E90F19E11E97}"/>
                </a:ext>
              </a:extLst>
            </p:cNvPr>
            <p:cNvGrpSpPr/>
            <p:nvPr/>
          </p:nvGrpSpPr>
          <p:grpSpPr>
            <a:xfrm>
              <a:off x="509797" y="4639491"/>
              <a:ext cx="11190957" cy="589572"/>
              <a:chOff x="914400" y="4491805"/>
              <a:chExt cx="10312400" cy="589572"/>
            </a:xfrm>
          </p:grpSpPr>
          <p:sp>
            <p:nvSpPr>
              <p:cNvPr id="40" name="圓角矩形 39"/>
              <p:cNvSpPr/>
              <p:nvPr/>
            </p:nvSpPr>
            <p:spPr>
              <a:xfrm>
                <a:off x="914400" y="4491805"/>
                <a:ext cx="10312400" cy="589572"/>
              </a:xfrm>
              <a:prstGeom prst="round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988342" y="4524981"/>
                <a:ext cx="1016451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eaLnBrk="0" hangingPunct="0"/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舉例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：一名員工每月經常性薪資為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6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X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40%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=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2,4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萬，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補貼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</a:t>
                </a:r>
              </a:p>
            </p:txBody>
          </p:sp>
        </p:grpSp>
        <p:grpSp>
          <p:nvGrpSpPr>
            <p:cNvPr id="29" name="群組 28">
              <a:extLst>
                <a:ext uri="{FF2B5EF4-FFF2-40B4-BE49-F238E27FC236}">
                  <a16:creationId xmlns:a16="http://schemas.microsoft.com/office/drawing/2014/main" id="{52660F9A-75CA-492D-B817-5B4A9705F7AD}"/>
                </a:ext>
              </a:extLst>
            </p:cNvPr>
            <p:cNvGrpSpPr/>
            <p:nvPr/>
          </p:nvGrpSpPr>
          <p:grpSpPr>
            <a:xfrm>
              <a:off x="509797" y="3950586"/>
              <a:ext cx="11190957" cy="589572"/>
              <a:chOff x="914400" y="4491805"/>
              <a:chExt cx="10312400" cy="589572"/>
            </a:xfrm>
          </p:grpSpPr>
          <p:sp>
            <p:nvSpPr>
              <p:cNvPr id="30" name="圓角矩形 39">
                <a:extLst>
                  <a:ext uri="{FF2B5EF4-FFF2-40B4-BE49-F238E27FC236}">
                    <a16:creationId xmlns:a16="http://schemas.microsoft.com/office/drawing/2014/main" id="{C2A8E761-B69C-4E8A-832C-3874CFBF3620}"/>
                  </a:ext>
                </a:extLst>
              </p:cNvPr>
              <p:cNvSpPr/>
              <p:nvPr/>
            </p:nvSpPr>
            <p:spPr>
              <a:xfrm>
                <a:off x="914400" y="4491805"/>
                <a:ext cx="10312400" cy="589572"/>
              </a:xfrm>
              <a:prstGeom prst="round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C8856120-5B3B-415A-A02E-1B7C3E54077F}"/>
                  </a:ext>
                </a:extLst>
              </p:cNvPr>
              <p:cNvSpPr/>
              <p:nvPr/>
            </p:nvSpPr>
            <p:spPr>
              <a:xfrm>
                <a:off x="988342" y="4524981"/>
                <a:ext cx="1016451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eaLnBrk="0" hangingPunct="0"/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舉例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：一名員工每月經常性薪資為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3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X 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40%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en-US" altLang="zh-TW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=</a:t>
                </a:r>
                <a:r>
                  <a:rPr lang="zh-TW" altLang="en-US" sz="2600" b="1" dirty="0">
                    <a:solidFill>
                      <a:schemeClr val="bg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補貼</a:t>
                </a:r>
                <a:r>
                  <a:rPr lang="en-US" altLang="zh-TW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1.2</a:t>
                </a:r>
                <a:r>
                  <a:rPr lang="zh-TW" altLang="en-US" sz="2600" b="1" dirty="0">
                    <a:solidFill>
                      <a:srgbClr val="FFFF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萬元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284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6" name="矩形 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11</a:t>
            </a:r>
            <a:endParaRPr lang="en-US" dirty="0"/>
          </a:p>
        </p:txBody>
      </p:sp>
      <p:sp>
        <p:nvSpPr>
          <p:cNvPr id="35" name="標題 2"/>
          <p:cNvSpPr>
            <a:spLocks noGrp="1"/>
          </p:cNvSpPr>
          <p:nvPr>
            <p:ph type="ctrTitle"/>
          </p:nvPr>
        </p:nvSpPr>
        <p:spPr>
          <a:xfrm>
            <a:off x="4900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員工數異動怎麼辦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3" name="矩形 2"/>
          <p:cNvSpPr/>
          <p:nvPr/>
        </p:nvSpPr>
        <p:spPr>
          <a:xfrm>
            <a:off x="576391" y="1995575"/>
            <a:ext cx="2708918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38" name="矩形 37"/>
          <p:cNvSpPr/>
          <p:nvPr/>
        </p:nvSpPr>
        <p:spPr>
          <a:xfrm>
            <a:off x="3784771" y="1995575"/>
            <a:ext cx="3686546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4/5/6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40" name="矩形 39"/>
          <p:cNvSpPr/>
          <p:nvPr/>
        </p:nvSpPr>
        <p:spPr>
          <a:xfrm>
            <a:off x="712491" y="1531285"/>
            <a:ext cx="10767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薪資補貼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基準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，如有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異動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者，應於次月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提交異動資料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1666804" y="4090092"/>
            <a:ext cx="1432447" cy="707886"/>
            <a:chOff x="1666804" y="3345697"/>
            <a:chExt cx="1432447" cy="707886"/>
          </a:xfrm>
        </p:grpSpPr>
        <p:sp>
          <p:nvSpPr>
            <p:cNvPr id="13" name="乘號 1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970779" y="1993568"/>
            <a:ext cx="3686546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補貼人數</a:t>
            </a:r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6391" y="2524774"/>
            <a:ext cx="2708918" cy="398753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1" name="群組 50"/>
          <p:cNvGrpSpPr/>
          <p:nvPr/>
        </p:nvGrpSpPr>
        <p:grpSpPr>
          <a:xfrm>
            <a:off x="6038870" y="2805193"/>
            <a:ext cx="1432447" cy="707886"/>
            <a:chOff x="1666804" y="3345697"/>
            <a:chExt cx="1432447" cy="707886"/>
          </a:xfrm>
        </p:grpSpPr>
        <p:sp>
          <p:nvSpPr>
            <p:cNvPr id="53" name="乘號 5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3784771" y="2524774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0" name="矩形 49"/>
          <p:cNvSpPr/>
          <p:nvPr/>
        </p:nvSpPr>
        <p:spPr>
          <a:xfrm>
            <a:off x="3784771" y="2524774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784770" y="3538229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7" name="矩形 56"/>
          <p:cNvSpPr/>
          <p:nvPr/>
        </p:nvSpPr>
        <p:spPr>
          <a:xfrm>
            <a:off x="3784769" y="4543640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8" name="矩形 57"/>
          <p:cNvSpPr/>
          <p:nvPr/>
        </p:nvSpPr>
        <p:spPr>
          <a:xfrm>
            <a:off x="3784769" y="5563085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47" name="矩形 46"/>
          <p:cNvSpPr/>
          <p:nvPr/>
        </p:nvSpPr>
        <p:spPr>
          <a:xfrm>
            <a:off x="3784771" y="5565138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84771" y="4551684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784771" y="3538229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904621" y="3099018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904621" y="4105481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904621" y="5147733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904621" y="6169919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322005" y="2528624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人數與組成均不變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322005" y="4571636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65" name="群組 64"/>
          <p:cNvGrpSpPr/>
          <p:nvPr/>
        </p:nvGrpSpPr>
        <p:grpSpPr>
          <a:xfrm>
            <a:off x="4844502" y="5019301"/>
            <a:ext cx="908545" cy="461665"/>
            <a:chOff x="1615905" y="3345697"/>
            <a:chExt cx="1348611" cy="685279"/>
          </a:xfrm>
        </p:grpSpPr>
        <p:sp>
          <p:nvSpPr>
            <p:cNvPr id="67" name="乘號 66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1919466" y="3345697"/>
              <a:ext cx="1045050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6605543" y="5014773"/>
            <a:ext cx="712979" cy="461665"/>
            <a:chOff x="1615905" y="3345697"/>
            <a:chExt cx="1058320" cy="685279"/>
          </a:xfrm>
        </p:grpSpPr>
        <p:sp>
          <p:nvSpPr>
            <p:cNvPr id="71" name="乘號 70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5" name="加號 14"/>
          <p:cNvSpPr/>
          <p:nvPr/>
        </p:nvSpPr>
        <p:spPr>
          <a:xfrm>
            <a:off x="5712630" y="5090152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4322005" y="3559086"/>
            <a:ext cx="2316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78" name="群組 77"/>
          <p:cNvGrpSpPr/>
          <p:nvPr/>
        </p:nvGrpSpPr>
        <p:grpSpPr>
          <a:xfrm>
            <a:off x="6013317" y="3834115"/>
            <a:ext cx="1432447" cy="707886"/>
            <a:chOff x="1666804" y="3345697"/>
            <a:chExt cx="1432447" cy="707886"/>
          </a:xfrm>
        </p:grpSpPr>
        <p:sp>
          <p:nvSpPr>
            <p:cNvPr id="80" name="乘號 79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82" name="矩形 81"/>
          <p:cNvSpPr/>
          <p:nvPr/>
        </p:nvSpPr>
        <p:spPr>
          <a:xfrm>
            <a:off x="4335778" y="5565070"/>
            <a:ext cx="3594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</a:p>
        </p:txBody>
      </p:sp>
      <p:grpSp>
        <p:nvGrpSpPr>
          <p:cNvPr id="87" name="群組 86"/>
          <p:cNvGrpSpPr/>
          <p:nvPr/>
        </p:nvGrpSpPr>
        <p:grpSpPr>
          <a:xfrm>
            <a:off x="4844502" y="6042380"/>
            <a:ext cx="902133" cy="461665"/>
            <a:chOff x="1615905" y="3345697"/>
            <a:chExt cx="1339093" cy="685280"/>
          </a:xfrm>
        </p:grpSpPr>
        <p:sp>
          <p:nvSpPr>
            <p:cNvPr id="89" name="乘號 88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919466" y="3345697"/>
              <a:ext cx="1035532" cy="68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1" name="群組 90"/>
          <p:cNvGrpSpPr/>
          <p:nvPr/>
        </p:nvGrpSpPr>
        <p:grpSpPr>
          <a:xfrm>
            <a:off x="6605543" y="6037856"/>
            <a:ext cx="712979" cy="461665"/>
            <a:chOff x="1615905" y="3345697"/>
            <a:chExt cx="1058320" cy="685279"/>
          </a:xfrm>
        </p:grpSpPr>
        <p:sp>
          <p:nvSpPr>
            <p:cNvPr id="93" name="乘號 92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5" name="加號 94"/>
          <p:cNvSpPr/>
          <p:nvPr/>
        </p:nvSpPr>
        <p:spPr>
          <a:xfrm>
            <a:off x="5712630" y="6113235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7970779" y="2529868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7970779" y="5570232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7970779" y="4556778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7970779" y="3543323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00" name="群組 99"/>
          <p:cNvGrpSpPr/>
          <p:nvPr/>
        </p:nvGrpSpPr>
        <p:grpSpPr>
          <a:xfrm>
            <a:off x="10236244" y="2806059"/>
            <a:ext cx="1432447" cy="707886"/>
            <a:chOff x="1666804" y="3345697"/>
            <a:chExt cx="1432447" cy="707886"/>
          </a:xfrm>
        </p:grpSpPr>
        <p:sp>
          <p:nvSpPr>
            <p:cNvPr id="102" name="乘號 101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08" name="群組 107"/>
          <p:cNvGrpSpPr/>
          <p:nvPr/>
        </p:nvGrpSpPr>
        <p:grpSpPr>
          <a:xfrm>
            <a:off x="10236244" y="3834115"/>
            <a:ext cx="1432447" cy="707886"/>
            <a:chOff x="1666804" y="3345697"/>
            <a:chExt cx="1432447" cy="707886"/>
          </a:xfrm>
        </p:grpSpPr>
        <p:sp>
          <p:nvSpPr>
            <p:cNvPr id="110" name="乘號 109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12" name="矩形 111"/>
          <p:cNvSpPr/>
          <p:nvPr/>
        </p:nvSpPr>
        <p:spPr>
          <a:xfrm>
            <a:off x="7987911" y="2528624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維持既有補貼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7987911" y="3538229"/>
            <a:ext cx="16594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核實補貼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扣除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14" name="群組 113"/>
          <p:cNvGrpSpPr/>
          <p:nvPr/>
        </p:nvGrpSpPr>
        <p:grpSpPr>
          <a:xfrm>
            <a:off x="10236244" y="4847173"/>
            <a:ext cx="1432447" cy="707886"/>
            <a:chOff x="1666804" y="3345697"/>
            <a:chExt cx="1432447" cy="707886"/>
          </a:xfrm>
        </p:grpSpPr>
        <p:sp>
          <p:nvSpPr>
            <p:cNvPr id="116" name="乘號 115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18" name="矩形 117"/>
          <p:cNvSpPr/>
          <p:nvPr/>
        </p:nvSpPr>
        <p:spPr>
          <a:xfrm>
            <a:off x="7975472" y="4564562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維持既有補貼</a:t>
            </a:r>
            <a:endParaRPr lang="en-US" altLang="zh-TW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不增加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19" name="群組 118"/>
          <p:cNvGrpSpPr/>
          <p:nvPr/>
        </p:nvGrpSpPr>
        <p:grpSpPr>
          <a:xfrm>
            <a:off x="10236244" y="5845454"/>
            <a:ext cx="1432447" cy="707886"/>
            <a:chOff x="1666804" y="3345697"/>
            <a:chExt cx="1432447" cy="707886"/>
          </a:xfrm>
        </p:grpSpPr>
        <p:sp>
          <p:nvSpPr>
            <p:cNvPr id="121" name="乘號 120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23" name="矩形 122"/>
          <p:cNvSpPr/>
          <p:nvPr/>
        </p:nvSpPr>
        <p:spPr>
          <a:xfrm>
            <a:off x="7970779" y="5570232"/>
            <a:ext cx="1659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核實補貼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扣除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不增加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7560292" y="276180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向右箭號 123"/>
          <p:cNvSpPr/>
          <p:nvPr/>
        </p:nvSpPr>
        <p:spPr>
          <a:xfrm>
            <a:off x="7560292" y="3775255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向右箭號 124"/>
          <p:cNvSpPr/>
          <p:nvPr/>
        </p:nvSpPr>
        <p:spPr>
          <a:xfrm>
            <a:off x="7560292" y="478871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向右箭號 125"/>
          <p:cNvSpPr/>
          <p:nvPr/>
        </p:nvSpPr>
        <p:spPr>
          <a:xfrm>
            <a:off x="7560292" y="5802164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02" y="3871727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519" y="2818844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070" y="3847030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253" y="500310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53" y="6005719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596" y="501726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443" y="601409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558" y="2806059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558" y="3811553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558" y="4788710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558" y="5802164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95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6" name="矩形 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12</a:t>
            </a:r>
            <a:endParaRPr lang="en-US" dirty="0"/>
          </a:p>
        </p:txBody>
      </p:sp>
      <p:sp>
        <p:nvSpPr>
          <p:cNvPr id="35" name="標題 2"/>
          <p:cNvSpPr>
            <a:spLocks noGrp="1"/>
          </p:cNvSpPr>
          <p:nvPr>
            <p:ph type="ctrTitle"/>
          </p:nvPr>
        </p:nvSpPr>
        <p:spPr>
          <a:xfrm>
            <a:off x="4900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員工數異動怎麼辦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3" name="矩形 2"/>
          <p:cNvSpPr/>
          <p:nvPr/>
        </p:nvSpPr>
        <p:spPr>
          <a:xfrm>
            <a:off x="576391" y="1995575"/>
            <a:ext cx="2708918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38" name="矩形 37"/>
          <p:cNvSpPr/>
          <p:nvPr/>
        </p:nvSpPr>
        <p:spPr>
          <a:xfrm>
            <a:off x="3784771" y="1995575"/>
            <a:ext cx="3686546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4/5/6</a:t>
            </a:r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 </a:t>
            </a:r>
            <a:r>
              <a:rPr lang="zh-TW" altLang="en-US" sz="20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全職員工</a:t>
            </a:r>
          </a:p>
        </p:txBody>
      </p:sp>
      <p:sp>
        <p:nvSpPr>
          <p:cNvPr id="40" name="矩形 39"/>
          <p:cNvSpPr/>
          <p:nvPr/>
        </p:nvSpPr>
        <p:spPr>
          <a:xfrm>
            <a:off x="712491" y="1531285"/>
            <a:ext cx="10767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營運資金補貼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基準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1666804" y="4090092"/>
            <a:ext cx="1432447" cy="707886"/>
            <a:chOff x="1666804" y="3345697"/>
            <a:chExt cx="1432447" cy="707886"/>
          </a:xfrm>
        </p:grpSpPr>
        <p:sp>
          <p:nvSpPr>
            <p:cNvPr id="13" name="乘號 1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970779" y="1993568"/>
            <a:ext cx="3686546" cy="462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</a:t>
            </a:r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6391" y="2524774"/>
            <a:ext cx="2708918" cy="398753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51" name="群組 50"/>
          <p:cNvGrpSpPr/>
          <p:nvPr/>
        </p:nvGrpSpPr>
        <p:grpSpPr>
          <a:xfrm>
            <a:off x="6038870" y="2805193"/>
            <a:ext cx="1432447" cy="707886"/>
            <a:chOff x="1666804" y="3345697"/>
            <a:chExt cx="1432447" cy="707886"/>
          </a:xfrm>
        </p:grpSpPr>
        <p:sp>
          <p:nvSpPr>
            <p:cNvPr id="53" name="乘號 52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3784771" y="2524774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0" name="矩形 49"/>
          <p:cNvSpPr/>
          <p:nvPr/>
        </p:nvSpPr>
        <p:spPr>
          <a:xfrm>
            <a:off x="3784771" y="2524774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784770" y="3538229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7" name="矩形 56"/>
          <p:cNvSpPr/>
          <p:nvPr/>
        </p:nvSpPr>
        <p:spPr>
          <a:xfrm>
            <a:off x="3784769" y="4543640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58" name="矩形 57"/>
          <p:cNvSpPr/>
          <p:nvPr/>
        </p:nvSpPr>
        <p:spPr>
          <a:xfrm>
            <a:off x="3784769" y="5563085"/>
            <a:ext cx="551009" cy="9471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情況</a:t>
            </a:r>
          </a:p>
        </p:txBody>
      </p:sp>
      <p:sp>
        <p:nvSpPr>
          <p:cNvPr id="47" name="矩形 46"/>
          <p:cNvSpPr/>
          <p:nvPr/>
        </p:nvSpPr>
        <p:spPr>
          <a:xfrm>
            <a:off x="3784771" y="5565138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84771" y="4551684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784771" y="3538229"/>
            <a:ext cx="3686546" cy="94717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904621" y="3099018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904621" y="4105481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904621" y="5147733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904621" y="6169919"/>
            <a:ext cx="3113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322005" y="2528624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人數與組成均不變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322005" y="4571636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zh-TW" altLang="en-US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65" name="群組 64"/>
          <p:cNvGrpSpPr/>
          <p:nvPr/>
        </p:nvGrpSpPr>
        <p:grpSpPr>
          <a:xfrm>
            <a:off x="4844502" y="5019301"/>
            <a:ext cx="908545" cy="461665"/>
            <a:chOff x="1615905" y="3345697"/>
            <a:chExt cx="1348611" cy="685279"/>
          </a:xfrm>
        </p:grpSpPr>
        <p:sp>
          <p:nvSpPr>
            <p:cNvPr id="67" name="乘號 66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1919466" y="3345697"/>
              <a:ext cx="1045050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9" name="群組 68"/>
          <p:cNvGrpSpPr/>
          <p:nvPr/>
        </p:nvGrpSpPr>
        <p:grpSpPr>
          <a:xfrm>
            <a:off x="6605543" y="5014773"/>
            <a:ext cx="712979" cy="461665"/>
            <a:chOff x="1615905" y="3345697"/>
            <a:chExt cx="1058320" cy="685279"/>
          </a:xfrm>
        </p:grpSpPr>
        <p:sp>
          <p:nvSpPr>
            <p:cNvPr id="71" name="乘號 70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5" name="加號 14"/>
          <p:cNvSpPr/>
          <p:nvPr/>
        </p:nvSpPr>
        <p:spPr>
          <a:xfrm>
            <a:off x="5712630" y="5090152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4322005" y="3559086"/>
            <a:ext cx="2316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87" name="群組 86"/>
          <p:cNvGrpSpPr/>
          <p:nvPr/>
        </p:nvGrpSpPr>
        <p:grpSpPr>
          <a:xfrm>
            <a:off x="4844502" y="6042380"/>
            <a:ext cx="902133" cy="461665"/>
            <a:chOff x="1615905" y="3345697"/>
            <a:chExt cx="1339093" cy="685280"/>
          </a:xfrm>
        </p:grpSpPr>
        <p:sp>
          <p:nvSpPr>
            <p:cNvPr id="89" name="乘號 88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919466" y="3345697"/>
              <a:ext cx="1035532" cy="68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05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1" name="群組 90"/>
          <p:cNvGrpSpPr/>
          <p:nvPr/>
        </p:nvGrpSpPr>
        <p:grpSpPr>
          <a:xfrm>
            <a:off x="6605543" y="6037856"/>
            <a:ext cx="712979" cy="461665"/>
            <a:chOff x="1615905" y="3345697"/>
            <a:chExt cx="1058320" cy="685279"/>
          </a:xfrm>
        </p:grpSpPr>
        <p:sp>
          <p:nvSpPr>
            <p:cNvPr id="93" name="乘號 92"/>
            <p:cNvSpPr/>
            <p:nvPr/>
          </p:nvSpPr>
          <p:spPr>
            <a:xfrm>
              <a:off x="1615905" y="3446810"/>
              <a:ext cx="436879" cy="436880"/>
            </a:xfrm>
            <a:prstGeom prst="mathMultiply">
              <a:avLst/>
            </a:prstGeom>
            <a:solidFill>
              <a:srgbClr val="00A9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1919466" y="3345697"/>
              <a:ext cx="754759" cy="685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</a:t>
              </a:r>
              <a:r>
                <a:rPr lang="zh-TW" altLang="en-US" sz="1050" b="1" dirty="0">
                  <a:solidFill>
                    <a:srgbClr val="00A9B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1400" b="1" dirty="0">
                <a:solidFill>
                  <a:srgbClr val="00A9B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95" name="加號 94"/>
          <p:cNvSpPr/>
          <p:nvPr/>
        </p:nvSpPr>
        <p:spPr>
          <a:xfrm>
            <a:off x="5712630" y="6113235"/>
            <a:ext cx="309604" cy="309604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7970779" y="2529867"/>
            <a:ext cx="3686546" cy="397860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7560292" y="276180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向右箭號 123"/>
          <p:cNvSpPr/>
          <p:nvPr/>
        </p:nvSpPr>
        <p:spPr>
          <a:xfrm>
            <a:off x="7560292" y="3775255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向右箭號 124"/>
          <p:cNvSpPr/>
          <p:nvPr/>
        </p:nvSpPr>
        <p:spPr>
          <a:xfrm>
            <a:off x="7560292" y="4788710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向右箭號 125"/>
          <p:cNvSpPr/>
          <p:nvPr/>
        </p:nvSpPr>
        <p:spPr>
          <a:xfrm>
            <a:off x="7560292" y="5802164"/>
            <a:ext cx="349092" cy="48331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4" name="群組 103"/>
          <p:cNvGrpSpPr/>
          <p:nvPr/>
        </p:nvGrpSpPr>
        <p:grpSpPr>
          <a:xfrm>
            <a:off x="9669986" y="2884148"/>
            <a:ext cx="1432447" cy="707886"/>
            <a:chOff x="1666804" y="3345697"/>
            <a:chExt cx="1432447" cy="707886"/>
          </a:xfrm>
        </p:grpSpPr>
        <p:sp>
          <p:nvSpPr>
            <p:cNvPr id="106" name="乘號 105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20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27" name="矩形 126"/>
          <p:cNvSpPr/>
          <p:nvPr/>
        </p:nvSpPr>
        <p:spPr>
          <a:xfrm>
            <a:off x="8374229" y="4183859"/>
            <a:ext cx="302839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TW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x </a:t>
            </a:r>
            <a: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=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TW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</a:t>
            </a: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元</a:t>
            </a:r>
            <a:endParaRPr lang="zh-TW" altLang="en-US" sz="4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4335778" y="5565070"/>
            <a:ext cx="34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減少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非裁員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TW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員工自願離職</a:t>
            </a:r>
            <a:r>
              <a:rPr lang="en-US" altLang="zh-TW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、新增</a:t>
            </a:r>
            <a:r>
              <a:rPr lang="en-US" altLang="zh-TW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</a:p>
        </p:txBody>
      </p:sp>
      <p:grpSp>
        <p:nvGrpSpPr>
          <p:cNvPr id="129" name="群組 128"/>
          <p:cNvGrpSpPr/>
          <p:nvPr/>
        </p:nvGrpSpPr>
        <p:grpSpPr>
          <a:xfrm>
            <a:off x="6013317" y="3834115"/>
            <a:ext cx="1432447" cy="707886"/>
            <a:chOff x="1666804" y="3345697"/>
            <a:chExt cx="1432447" cy="707886"/>
          </a:xfrm>
        </p:grpSpPr>
        <p:sp>
          <p:nvSpPr>
            <p:cNvPr id="131" name="乘號 130"/>
            <p:cNvSpPr/>
            <p:nvPr/>
          </p:nvSpPr>
          <p:spPr>
            <a:xfrm>
              <a:off x="1666804" y="3446810"/>
              <a:ext cx="436880" cy="436880"/>
            </a:xfrm>
            <a:prstGeom prst="mathMultiply">
              <a:avLst/>
            </a:prstGeom>
            <a:solidFill>
              <a:srgbClr val="0078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2077818" y="3345697"/>
              <a:ext cx="10214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40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18</a:t>
              </a:r>
              <a:r>
                <a:rPr lang="zh-TW" altLang="en-US" sz="1600" b="1" dirty="0">
                  <a:solidFill>
                    <a:srgbClr val="0078B2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</a:t>
              </a:r>
              <a:endParaRPr lang="zh-TW" altLang="en-US" sz="2400" b="1" dirty="0">
                <a:solidFill>
                  <a:srgbClr val="0078B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pic>
        <p:nvPicPr>
          <p:cNvPr id="74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02" y="3871727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519" y="2818844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234" y="3834115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253" y="500310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53" y="6005719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596" y="501726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443" y="6014097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C:\Users\tmpdoc71\Downloads\businessma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2806059"/>
            <a:ext cx="825958" cy="82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63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776909" y="5006393"/>
            <a:ext cx="9381930" cy="1332803"/>
          </a:xfrm>
          <a:prstGeom prst="roundRect">
            <a:avLst>
              <a:gd name="adj" fmla="val 7734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B050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34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4326124" y="2438994"/>
            <a:ext cx="3098727" cy="2163737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0C9B7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791823" y="2438994"/>
            <a:ext cx="3352800" cy="2163737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0C9B7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pic>
        <p:nvPicPr>
          <p:cNvPr id="28" name="圖片 27"/>
          <p:cNvPicPr>
            <a:picLocks noChangeAspect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4380" y="2135893"/>
            <a:ext cx="1011338" cy="984537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1009151" y="3138813"/>
            <a:ext cx="1535998" cy="369332"/>
          </a:xfrm>
          <a:prstGeom prst="rect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民法第482條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33504" y="3619718"/>
            <a:ext cx="323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雙方約定，一方不限期間</a:t>
            </a:r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提供勞務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，一方</a:t>
            </a:r>
            <a:r>
              <a:rPr lang="zh-TW" altLang="en-US" sz="20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給付報酬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之契約。</a:t>
            </a:r>
            <a:endParaRPr lang="zh-TW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891560" y="253812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僱傭關係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67166" y="3153327"/>
            <a:ext cx="2228495" cy="369332"/>
          </a:xfrm>
          <a:prstGeom prst="rect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勞基法第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30</a:t>
            </a:r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條第</a:t>
            </a:r>
            <a:r>
              <a:rPr lang="en-US" altLang="zh-TW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項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595605" y="3505946"/>
            <a:ext cx="2321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每週工時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40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小時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每日工時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小時</a:t>
            </a:r>
          </a:p>
        </p:txBody>
      </p:sp>
      <p:sp>
        <p:nvSpPr>
          <p:cNvPr id="52" name="矩形 51"/>
          <p:cNvSpPr/>
          <p:nvPr/>
        </p:nvSpPr>
        <p:spPr>
          <a:xfrm>
            <a:off x="4461090" y="254157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全時員工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3" name="圖片 52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622" y="2128954"/>
            <a:ext cx="1019288" cy="950739"/>
          </a:xfrm>
          <a:prstGeom prst="rect">
            <a:avLst/>
          </a:prstGeom>
        </p:spPr>
      </p:pic>
      <p:sp>
        <p:nvSpPr>
          <p:cNvPr id="37" name="圓角矩形 36"/>
          <p:cNvSpPr/>
          <p:nvPr/>
        </p:nvSpPr>
        <p:spPr>
          <a:xfrm>
            <a:off x="749694" y="4876470"/>
            <a:ext cx="9434633" cy="61825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3785847" y="4862431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全時員工判斷依據？</a:t>
            </a:r>
          </a:p>
        </p:txBody>
      </p:sp>
      <p:sp>
        <p:nvSpPr>
          <p:cNvPr id="57" name="矩形 56"/>
          <p:cNvSpPr/>
          <p:nvPr/>
        </p:nvSpPr>
        <p:spPr>
          <a:xfrm>
            <a:off x="917988" y="5651801"/>
            <a:ext cx="9720738" cy="54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TW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凡投保</a:t>
            </a:r>
            <a:r>
              <a:rPr lang="zh-TW" altLang="en-US" sz="23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超過最低薪資級距</a:t>
            </a:r>
            <a:r>
              <a:rPr lang="zh-TW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，其</a:t>
            </a:r>
            <a:r>
              <a:rPr lang="zh-TW" altLang="en-US" sz="23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勞保系統</a:t>
            </a:r>
            <a:r>
              <a:rPr lang="zh-TW" altLang="en-US" sz="2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將自動刊載為「全時員工」。</a:t>
            </a:r>
          </a:p>
        </p:txBody>
      </p:sp>
      <p:sp>
        <p:nvSpPr>
          <p:cNvPr id="41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全職員工如何認定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43" name="矩形 42"/>
          <p:cNvSpPr/>
          <p:nvPr/>
        </p:nvSpPr>
        <p:spPr>
          <a:xfrm>
            <a:off x="765356" y="1593347"/>
            <a:ext cx="6794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具僱傭關係之全時員工</a:t>
            </a:r>
          </a:p>
        </p:txBody>
      </p:sp>
      <p:sp>
        <p:nvSpPr>
          <p:cNvPr id="44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7721998" y="2501051"/>
            <a:ext cx="3887466" cy="2120001"/>
          </a:xfrm>
          <a:prstGeom prst="roundRect">
            <a:avLst>
              <a:gd name="adj" fmla="val 7734"/>
            </a:avLst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B050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48" name="圓角矩形 47"/>
          <p:cNvSpPr/>
          <p:nvPr/>
        </p:nvSpPr>
        <p:spPr>
          <a:xfrm>
            <a:off x="7694784" y="2371128"/>
            <a:ext cx="3914680" cy="63857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 rot="646081" flipH="1">
            <a:off x="9648694" y="4618813"/>
            <a:ext cx="2379390" cy="1829693"/>
            <a:chOff x="165661" y="1459029"/>
            <a:chExt cx="2266736" cy="1781167"/>
          </a:xfrm>
        </p:grpSpPr>
        <p:grpSp>
          <p:nvGrpSpPr>
            <p:cNvPr id="39" name="群組 38"/>
            <p:cNvGrpSpPr/>
            <p:nvPr/>
          </p:nvGrpSpPr>
          <p:grpSpPr>
            <a:xfrm flipH="1">
              <a:off x="165661" y="1459029"/>
              <a:ext cx="2266736" cy="1781167"/>
              <a:chOff x="7276880" y="1844780"/>
              <a:chExt cx="4259660" cy="3347177"/>
            </a:xfrm>
          </p:grpSpPr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FAA1D54F-3C6C-4699-8262-906B189D5126}"/>
                  </a:ext>
                </a:extLst>
              </p:cNvPr>
              <p:cNvSpPr/>
              <p:nvPr/>
            </p:nvSpPr>
            <p:spPr>
              <a:xfrm rot="7746126">
                <a:off x="10616468" y="4271886"/>
                <a:ext cx="368939" cy="1471204"/>
              </a:xfrm>
              <a:custGeom>
                <a:avLst/>
                <a:gdLst>
                  <a:gd name="connsiteX0" fmla="*/ 0 w 281140"/>
                  <a:gd name="connsiteY0" fmla="*/ 2317881 h 2317883"/>
                  <a:gd name="connsiteX1" fmla="*/ 5890 w 281140"/>
                  <a:gd name="connsiteY1" fmla="*/ 162918 h 2317883"/>
                  <a:gd name="connsiteX2" fmla="*/ 158242 w 281140"/>
                  <a:gd name="connsiteY2" fmla="*/ 0 h 2317883"/>
                  <a:gd name="connsiteX3" fmla="*/ 281140 w 281140"/>
                  <a:gd name="connsiteY3" fmla="*/ 106275 h 2317883"/>
                  <a:gd name="connsiteX4" fmla="*/ 281140 w 281140"/>
                  <a:gd name="connsiteY4" fmla="*/ 2317883 h 2317883"/>
                  <a:gd name="connsiteX5" fmla="*/ 0 w 281140"/>
                  <a:gd name="connsiteY5" fmla="*/ 2317881 h 2317883"/>
                  <a:gd name="connsiteX0" fmla="*/ 0 w 281140"/>
                  <a:gd name="connsiteY0" fmla="*/ 2302794 h 2302796"/>
                  <a:gd name="connsiteX1" fmla="*/ 5890 w 281140"/>
                  <a:gd name="connsiteY1" fmla="*/ 147831 h 2302796"/>
                  <a:gd name="connsiteX2" fmla="*/ 162025 w 281140"/>
                  <a:gd name="connsiteY2" fmla="*/ 0 h 2302796"/>
                  <a:gd name="connsiteX3" fmla="*/ 281140 w 281140"/>
                  <a:gd name="connsiteY3" fmla="*/ 91188 h 2302796"/>
                  <a:gd name="connsiteX4" fmla="*/ 281140 w 281140"/>
                  <a:gd name="connsiteY4" fmla="*/ 2302796 h 2302796"/>
                  <a:gd name="connsiteX5" fmla="*/ 0 w 281140"/>
                  <a:gd name="connsiteY5" fmla="*/ 2302794 h 2302796"/>
                  <a:gd name="connsiteX0" fmla="*/ 0 w 281140"/>
                  <a:gd name="connsiteY0" fmla="*/ 2294398 h 2294400"/>
                  <a:gd name="connsiteX1" fmla="*/ 5890 w 281140"/>
                  <a:gd name="connsiteY1" fmla="*/ 139435 h 2294400"/>
                  <a:gd name="connsiteX2" fmla="*/ 167772 w 281140"/>
                  <a:gd name="connsiteY2" fmla="*/ 0 h 2294400"/>
                  <a:gd name="connsiteX3" fmla="*/ 281140 w 281140"/>
                  <a:gd name="connsiteY3" fmla="*/ 82792 h 2294400"/>
                  <a:gd name="connsiteX4" fmla="*/ 281140 w 281140"/>
                  <a:gd name="connsiteY4" fmla="*/ 2294400 h 2294400"/>
                  <a:gd name="connsiteX5" fmla="*/ 0 w 281140"/>
                  <a:gd name="connsiteY5" fmla="*/ 2294398 h 2294400"/>
                  <a:gd name="connsiteX0" fmla="*/ 0 w 281140"/>
                  <a:gd name="connsiteY0" fmla="*/ 2297807 h 2297809"/>
                  <a:gd name="connsiteX1" fmla="*/ 5890 w 281140"/>
                  <a:gd name="connsiteY1" fmla="*/ 142844 h 2297809"/>
                  <a:gd name="connsiteX2" fmla="*/ 152352 w 281140"/>
                  <a:gd name="connsiteY2" fmla="*/ 0 h 2297809"/>
                  <a:gd name="connsiteX3" fmla="*/ 281140 w 281140"/>
                  <a:gd name="connsiteY3" fmla="*/ 86201 h 2297809"/>
                  <a:gd name="connsiteX4" fmla="*/ 281140 w 281140"/>
                  <a:gd name="connsiteY4" fmla="*/ 2297809 h 2297809"/>
                  <a:gd name="connsiteX5" fmla="*/ 0 w 281140"/>
                  <a:gd name="connsiteY5" fmla="*/ 2297807 h 2297809"/>
                  <a:gd name="connsiteX0" fmla="*/ 0 w 281140"/>
                  <a:gd name="connsiteY0" fmla="*/ 2211606 h 2211608"/>
                  <a:gd name="connsiteX1" fmla="*/ 5890 w 281140"/>
                  <a:gd name="connsiteY1" fmla="*/ 56643 h 2211608"/>
                  <a:gd name="connsiteX2" fmla="*/ 281140 w 281140"/>
                  <a:gd name="connsiteY2" fmla="*/ 0 h 2211608"/>
                  <a:gd name="connsiteX3" fmla="*/ 281140 w 281140"/>
                  <a:gd name="connsiteY3" fmla="*/ 2211608 h 2211608"/>
                  <a:gd name="connsiteX4" fmla="*/ 0 w 281140"/>
                  <a:gd name="connsiteY4" fmla="*/ 2211606 h 2211608"/>
                  <a:gd name="connsiteX0" fmla="*/ 1777 w 282917"/>
                  <a:gd name="connsiteY0" fmla="*/ 2211606 h 2211608"/>
                  <a:gd name="connsiteX1" fmla="*/ 447 w 282917"/>
                  <a:gd name="connsiteY1" fmla="*/ 431030 h 2211608"/>
                  <a:gd name="connsiteX2" fmla="*/ 282917 w 282917"/>
                  <a:gd name="connsiteY2" fmla="*/ 0 h 2211608"/>
                  <a:gd name="connsiteX3" fmla="*/ 282917 w 282917"/>
                  <a:gd name="connsiteY3" fmla="*/ 2211608 h 2211608"/>
                  <a:gd name="connsiteX4" fmla="*/ 1777 w 282917"/>
                  <a:gd name="connsiteY4" fmla="*/ 2211606 h 2211608"/>
                  <a:gd name="connsiteX0" fmla="*/ 1777 w 282917"/>
                  <a:gd name="connsiteY0" fmla="*/ 1957273 h 1957275"/>
                  <a:gd name="connsiteX1" fmla="*/ 447 w 282917"/>
                  <a:gd name="connsiteY1" fmla="*/ 176697 h 1957275"/>
                  <a:gd name="connsiteX2" fmla="*/ 266318 w 282917"/>
                  <a:gd name="connsiteY2" fmla="*/ 0 h 1957275"/>
                  <a:gd name="connsiteX3" fmla="*/ 282917 w 282917"/>
                  <a:gd name="connsiteY3" fmla="*/ 1957275 h 1957275"/>
                  <a:gd name="connsiteX4" fmla="*/ 1777 w 282917"/>
                  <a:gd name="connsiteY4" fmla="*/ 1957273 h 1957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917" h="1957275">
                    <a:moveTo>
                      <a:pt x="1777" y="1957273"/>
                    </a:moveTo>
                    <a:cubicBezTo>
                      <a:pt x="3740" y="1238952"/>
                      <a:pt x="-1516" y="895018"/>
                      <a:pt x="447" y="176697"/>
                    </a:cubicBezTo>
                    <a:lnTo>
                      <a:pt x="266318" y="0"/>
                    </a:lnTo>
                    <a:lnTo>
                      <a:pt x="282917" y="1957275"/>
                    </a:lnTo>
                    <a:lnTo>
                      <a:pt x="1777" y="1957273"/>
                    </a:lnTo>
                    <a:close/>
                  </a:path>
                </a:pathLst>
              </a:custGeom>
              <a:solidFill>
                <a:srgbClr val="0C9B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45" name="Donut 48">
                <a:extLst>
                  <a:ext uri="{FF2B5EF4-FFF2-40B4-BE49-F238E27FC236}">
                    <a16:creationId xmlns:a16="http://schemas.microsoft.com/office/drawing/2014/main" id="{71EBD7EE-6398-4EDB-9A20-E32926880488}"/>
                  </a:ext>
                </a:extLst>
              </p:cNvPr>
              <p:cNvSpPr/>
              <p:nvPr/>
            </p:nvSpPr>
            <p:spPr>
              <a:xfrm>
                <a:off x="7276880" y="1844780"/>
                <a:ext cx="3126033" cy="3126033"/>
              </a:xfrm>
              <a:prstGeom prst="donut">
                <a:avLst>
                  <a:gd name="adj" fmla="val 3665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 Same Side Corner Rectangle 49">
                <a:extLst>
                  <a:ext uri="{FF2B5EF4-FFF2-40B4-BE49-F238E27FC236}">
                    <a16:creationId xmlns:a16="http://schemas.microsoft.com/office/drawing/2014/main" id="{2BB6F33C-BBBD-4226-B37E-FC4DE04C033D}"/>
                  </a:ext>
                </a:extLst>
              </p:cNvPr>
              <p:cNvSpPr/>
              <p:nvPr/>
            </p:nvSpPr>
            <p:spPr>
              <a:xfrm rot="7735350">
                <a:off x="9865709" y="4334171"/>
                <a:ext cx="503113" cy="310161"/>
              </a:xfrm>
              <a:prstGeom prst="round2SameRect">
                <a:avLst>
                  <a:gd name="adj1" fmla="val 31004"/>
                  <a:gd name="adj2" fmla="val 0"/>
                </a:avLst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40" name="橢圓 39"/>
            <p:cNvSpPr/>
            <p:nvPr/>
          </p:nvSpPr>
          <p:spPr>
            <a:xfrm>
              <a:off x="837031" y="1524152"/>
              <a:ext cx="1544556" cy="15445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5" name="矩形 54"/>
          <p:cNvSpPr/>
          <p:nvPr/>
        </p:nvSpPr>
        <p:spPr>
          <a:xfrm>
            <a:off x="10006281" y="5719535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員工問題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6714" y="4634872"/>
            <a:ext cx="1098625" cy="1152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13</a:t>
            </a:r>
            <a:endParaRPr lang="en-US" dirty="0"/>
          </a:p>
        </p:txBody>
      </p:sp>
      <p:sp>
        <p:nvSpPr>
          <p:cNvPr id="56" name="矩形 55"/>
          <p:cNvSpPr/>
          <p:nvPr/>
        </p:nvSpPr>
        <p:spPr>
          <a:xfrm>
            <a:off x="8336724" y="238096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員工數計算？</a:t>
            </a:r>
          </a:p>
        </p:txBody>
      </p:sp>
      <p:sp>
        <p:nvSpPr>
          <p:cNvPr id="33" name="矩形 32"/>
          <p:cNvSpPr/>
          <p:nvPr/>
        </p:nvSpPr>
        <p:spPr>
          <a:xfrm>
            <a:off x="7842916" y="3096893"/>
            <a:ext cx="3681184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ts val="3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月份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之投保全職人員名單為準。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員工有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不增加補貼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lnSpc>
                <a:spcPts val="2200"/>
              </a:lnSpc>
              <a:buFont typeface="Wingdings" panose="05000000000000000000" pitchFamily="2" charset="2"/>
              <a:buChar char="u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員工有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核實補貼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87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14</a:t>
            </a:r>
            <a:endParaRPr lang="en-US" dirty="0"/>
          </a:p>
        </p:txBody>
      </p:sp>
      <p:sp>
        <p:nvSpPr>
          <p:cNvPr id="36" name="矩形 35"/>
          <p:cNvSpPr/>
          <p:nvPr/>
        </p:nvSpPr>
        <p:spPr>
          <a:xfrm>
            <a:off x="932997" y="1593347"/>
            <a:ext cx="10435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參考主計總處之定義：指每月給付受雇員工之工作報酬。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932997" y="2327472"/>
            <a:ext cx="2477542" cy="369331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3585736" y="2327472"/>
            <a:ext cx="2477542" cy="369331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圓角矩形 38"/>
          <p:cNvSpPr/>
          <p:nvPr/>
        </p:nvSpPr>
        <p:spPr>
          <a:xfrm>
            <a:off x="6235621" y="2306414"/>
            <a:ext cx="2477542" cy="3693314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0" name="圓角矩形 39"/>
          <p:cNvSpPr/>
          <p:nvPr/>
        </p:nvSpPr>
        <p:spPr>
          <a:xfrm>
            <a:off x="8891213" y="2327472"/>
            <a:ext cx="2477542" cy="3693314"/>
          </a:xfrm>
          <a:prstGeom prst="roundRect">
            <a:avLst/>
          </a:prstGeom>
          <a:solidFill>
            <a:srgbClr val="FF9966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圓角矩形 41"/>
          <p:cNvSpPr/>
          <p:nvPr/>
        </p:nvSpPr>
        <p:spPr>
          <a:xfrm>
            <a:off x="932997" y="2323256"/>
            <a:ext cx="7783020" cy="48381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圓角矩形 42"/>
          <p:cNvSpPr/>
          <p:nvPr/>
        </p:nvSpPr>
        <p:spPr>
          <a:xfrm>
            <a:off x="8859695" y="2314359"/>
            <a:ext cx="2521524" cy="483815"/>
          </a:xfrm>
          <a:prstGeom prst="roundRect">
            <a:avLst/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519758" y="2345406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工作報酬涵蓋範圍</a:t>
            </a:r>
            <a:endParaRPr lang="zh-TW" altLang="en-US" sz="2400" b="1" dirty="0"/>
          </a:p>
        </p:txBody>
      </p:sp>
      <p:sp>
        <p:nvSpPr>
          <p:cNvPr id="44" name="矩形 43"/>
          <p:cNvSpPr/>
          <p:nvPr/>
        </p:nvSpPr>
        <p:spPr>
          <a:xfrm>
            <a:off x="8963053" y="232543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不列入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計算項目</a:t>
            </a:r>
          </a:p>
        </p:txBody>
      </p:sp>
      <p:sp>
        <p:nvSpPr>
          <p:cNvPr id="46" name="矩形 45"/>
          <p:cNvSpPr/>
          <p:nvPr/>
        </p:nvSpPr>
        <p:spPr>
          <a:xfrm>
            <a:off x="1393422" y="295455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5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本薪</a:t>
            </a:r>
          </a:p>
        </p:txBody>
      </p:sp>
      <p:sp>
        <p:nvSpPr>
          <p:cNvPr id="48" name="矩形 47"/>
          <p:cNvSpPr/>
          <p:nvPr/>
        </p:nvSpPr>
        <p:spPr>
          <a:xfrm>
            <a:off x="3659996" y="3000722"/>
            <a:ext cx="2397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按月給付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固定津貼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</a:t>
            </a:r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獎金</a:t>
            </a:r>
          </a:p>
        </p:txBody>
      </p:sp>
      <p:sp>
        <p:nvSpPr>
          <p:cNvPr id="51" name="矩形 50"/>
          <p:cNvSpPr/>
          <p:nvPr/>
        </p:nvSpPr>
        <p:spPr>
          <a:xfrm>
            <a:off x="6154179" y="3000722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若以</a:t>
            </a:r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實物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方式給付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dist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應按</a:t>
            </a:r>
            <a:r>
              <a:rPr lang="zh-TW" altLang="en-US" sz="2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實價折值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計入</a:t>
            </a:r>
          </a:p>
        </p:txBody>
      </p:sp>
      <p:sp>
        <p:nvSpPr>
          <p:cNvPr id="54" name="矩形 53"/>
          <p:cNvSpPr/>
          <p:nvPr/>
        </p:nvSpPr>
        <p:spPr>
          <a:xfrm>
            <a:off x="3000466" y="5644728"/>
            <a:ext cx="4331843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2400" b="1" i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不扣除</a:t>
            </a:r>
            <a:r>
              <a:rPr lang="zh-TW" altLang="en-US" sz="1600" b="1" i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應付所得稅、保險稅、工會會費</a:t>
            </a:r>
          </a:p>
        </p:txBody>
      </p:sp>
      <p:sp>
        <p:nvSpPr>
          <p:cNvPr id="56" name="矩形 55"/>
          <p:cNvSpPr/>
          <p:nvPr/>
        </p:nvSpPr>
        <p:spPr>
          <a:xfrm>
            <a:off x="3655488" y="3982666"/>
            <a:ext cx="10791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房屋津貼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交通費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膳食費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algn="dist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水電費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654582" y="3979677"/>
            <a:ext cx="12965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全勤獎金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按月發放之工作獎金</a:t>
            </a:r>
            <a:endParaRPr lang="en-US" altLang="zh-TW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4625"/>
            <a:r>
              <a:rPr lang="en-US" altLang="zh-TW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如業績、生產、績效獎金</a:t>
            </a:r>
            <a:r>
              <a:rPr lang="en-US" altLang="zh-TW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404291" y="4206593"/>
            <a:ext cx="2211572" cy="881221"/>
            <a:chOff x="6623698" y="4872777"/>
            <a:chExt cx="1932337" cy="769957"/>
          </a:xfrm>
        </p:grpSpPr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81561" y="4873177"/>
              <a:ext cx="774474" cy="769557"/>
            </a:xfrm>
            <a:prstGeom prst="rect">
              <a:avLst/>
            </a:prstGeom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23698" y="4872777"/>
              <a:ext cx="717985" cy="744825"/>
            </a:xfrm>
            <a:prstGeom prst="rect">
              <a:avLst/>
            </a:prstGeom>
          </p:spPr>
        </p:pic>
        <p:sp>
          <p:nvSpPr>
            <p:cNvPr id="23" name="向右箭號 22"/>
            <p:cNvSpPr/>
            <p:nvPr/>
          </p:nvSpPr>
          <p:spPr>
            <a:xfrm>
              <a:off x="7429834" y="5084614"/>
              <a:ext cx="474432" cy="21060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向右箭號 59"/>
            <p:cNvSpPr/>
            <p:nvPr/>
          </p:nvSpPr>
          <p:spPr>
            <a:xfrm flipH="1">
              <a:off x="7322128" y="5289225"/>
              <a:ext cx="474432" cy="21060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4" name="圖片 33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0714" y="5533804"/>
            <a:ext cx="675711" cy="619614"/>
          </a:xfrm>
          <a:prstGeom prst="rect">
            <a:avLst/>
          </a:prstGeom>
        </p:spPr>
      </p:pic>
      <p:sp>
        <p:nvSpPr>
          <p:cNvPr id="65" name="矩形 64"/>
          <p:cNvSpPr/>
          <p:nvPr/>
        </p:nvSpPr>
        <p:spPr>
          <a:xfrm>
            <a:off x="9104795" y="2976640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4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加班費</a:t>
            </a:r>
          </a:p>
        </p:txBody>
      </p:sp>
      <p:pic>
        <p:nvPicPr>
          <p:cNvPr id="58" name="圖片 57"/>
          <p:cNvPicPr>
            <a:picLocks noChangeAspect="1"/>
          </p:cNvPicPr>
          <p:nvPr/>
        </p:nvPicPr>
        <p:blipFill>
          <a:blip r:embed="rId5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5439" y="4097126"/>
            <a:ext cx="1243297" cy="1443682"/>
          </a:xfrm>
          <a:prstGeom prst="rect">
            <a:avLst/>
          </a:prstGeom>
        </p:spPr>
      </p:pic>
      <p:sp>
        <p:nvSpPr>
          <p:cNvPr id="66" name="矩形 65"/>
          <p:cNvSpPr/>
          <p:nvPr/>
        </p:nvSpPr>
        <p:spPr>
          <a:xfrm>
            <a:off x="9133444" y="3728815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TW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每月固定加班亦不採認</a:t>
            </a:r>
          </a:p>
        </p:txBody>
      </p:sp>
      <p:sp>
        <p:nvSpPr>
          <p:cNvPr id="59" name="加號 58"/>
          <p:cNvSpPr/>
          <p:nvPr/>
        </p:nvSpPr>
        <p:spPr>
          <a:xfrm rot="2707131">
            <a:off x="9857092" y="4220720"/>
            <a:ext cx="1399806" cy="1399806"/>
          </a:xfrm>
          <a:prstGeom prst="mathPlus">
            <a:avLst>
              <a:gd name="adj1" fmla="val 1261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7" name="圖片 66"/>
          <p:cNvPicPr>
            <a:picLocks noChangeAspect="1"/>
          </p:cNvPicPr>
          <p:nvPr/>
        </p:nvPicPr>
        <p:blipFill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8361" y="3833864"/>
            <a:ext cx="1398881" cy="1734149"/>
          </a:xfrm>
          <a:prstGeom prst="rect">
            <a:avLst/>
          </a:prstGeom>
        </p:spPr>
      </p:pic>
      <p:grpSp>
        <p:nvGrpSpPr>
          <p:cNvPr id="71" name="群組 70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2" name="矩形 71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5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什麼是經常性薪資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565024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15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566279" y="219965"/>
            <a:ext cx="11227653" cy="196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u="sng" dirty="0"/>
              <a:t>企業接受補貼後</a:t>
            </a:r>
            <a:endParaRPr lang="en-US" altLang="zh-TW" u="sng" dirty="0"/>
          </a:p>
          <a:p>
            <a:pPr>
              <a:lnSpc>
                <a:spcPct val="100000"/>
              </a:lnSpc>
            </a:pPr>
            <a:r>
              <a:rPr lang="zh-TW" altLang="en-US" u="sng" dirty="0"/>
              <a:t>應承諾事項有哪些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6E3A43AB-BCF3-4E50-8733-A4D27EB611F8}"/>
              </a:ext>
            </a:extLst>
          </p:cNvPr>
          <p:cNvGrpSpPr/>
          <p:nvPr/>
        </p:nvGrpSpPr>
        <p:grpSpPr>
          <a:xfrm>
            <a:off x="650704" y="2324830"/>
            <a:ext cx="10890592" cy="3191191"/>
            <a:chOff x="788081" y="2411914"/>
            <a:chExt cx="10890592" cy="3191191"/>
          </a:xfrm>
        </p:grpSpPr>
        <p:sp>
          <p:nvSpPr>
            <p:cNvPr id="40" name="圓角矩形 39"/>
            <p:cNvSpPr/>
            <p:nvPr/>
          </p:nvSpPr>
          <p:spPr>
            <a:xfrm>
              <a:off x="980608" y="2411914"/>
              <a:ext cx="4745232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圓角矩形 41"/>
            <p:cNvSpPr/>
            <p:nvPr/>
          </p:nvSpPr>
          <p:spPr>
            <a:xfrm>
              <a:off x="980608" y="4076308"/>
              <a:ext cx="4745232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5918367" y="2411914"/>
              <a:ext cx="5567779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圓角矩形 44"/>
            <p:cNvSpPr/>
            <p:nvPr/>
          </p:nvSpPr>
          <p:spPr>
            <a:xfrm>
              <a:off x="5918367" y="4076308"/>
              <a:ext cx="5567779" cy="1526797"/>
            </a:xfrm>
            <a:prstGeom prst="roundRect">
              <a:avLst/>
            </a:prstGeom>
            <a:noFill/>
            <a:ln w="28575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2199591" y="2636703"/>
              <a:ext cx="3454792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實施</a:t>
              </a:r>
              <a:endParaRPr lang="en-US" altLang="zh-TW" sz="32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減班休息 </a:t>
              </a:r>
              <a:r>
                <a:rPr lang="en-US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(</a:t>
              </a:r>
              <a:r>
                <a:rPr lang="zh-TW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無薪假</a:t>
              </a:r>
              <a:r>
                <a:rPr lang="en-US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)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6952765" y="4516539"/>
              <a:ext cx="47003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zh-TW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對員工</a:t>
              </a:r>
              <a:r>
                <a:rPr lang="zh-TW" altLang="zh-TW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減薪</a:t>
              </a:r>
              <a:endParaRPr lang="zh-TW" altLang="en-US" sz="32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2199591" y="4454985"/>
              <a:ext cx="271761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zh-TW" sz="4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en-US" sz="4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裁員</a:t>
              </a:r>
              <a:endParaRPr lang="en-US" altLang="zh-TW" sz="4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6978317" y="2870117"/>
              <a:ext cx="47003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不可</a:t>
              </a:r>
              <a:r>
                <a:rPr lang="zh-TW" altLang="en-US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有</a:t>
              </a:r>
              <a:r>
                <a:rPr lang="zh-TW" altLang="en-US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解散</a:t>
              </a:r>
              <a:r>
                <a:rPr lang="zh-TW" altLang="en-US" sz="32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或</a:t>
              </a:r>
              <a:r>
                <a:rPr lang="zh-TW" altLang="en-US" sz="32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歇業情事</a:t>
              </a:r>
              <a:endParaRPr lang="zh-TW" altLang="en-US" sz="3200" b="1" u="sng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52" name="圖片 5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1462" y="2636703"/>
              <a:ext cx="1117275" cy="1035563"/>
            </a:xfrm>
            <a:prstGeom prst="rect">
              <a:avLst/>
            </a:prstGeom>
          </p:spPr>
        </p:pic>
        <p:pic>
          <p:nvPicPr>
            <p:cNvPr id="53" name="圖片 5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49153" y="4388986"/>
              <a:ext cx="999584" cy="791972"/>
            </a:xfrm>
            <a:prstGeom prst="rect">
              <a:avLst/>
            </a:prstGeom>
          </p:spPr>
        </p:pic>
        <p:pic>
          <p:nvPicPr>
            <p:cNvPr id="54" name="圖片 5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99929" y="2636703"/>
              <a:ext cx="1026765" cy="982397"/>
            </a:xfrm>
            <a:prstGeom prst="rect">
              <a:avLst/>
            </a:prstGeom>
          </p:spPr>
        </p:pic>
        <p:sp>
          <p:nvSpPr>
            <p:cNvPr id="33" name="乘號 32"/>
            <p:cNvSpPr/>
            <p:nvPr/>
          </p:nvSpPr>
          <p:spPr>
            <a:xfrm>
              <a:off x="788081" y="2634292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乘號 54"/>
            <p:cNvSpPr/>
            <p:nvPr/>
          </p:nvSpPr>
          <p:spPr>
            <a:xfrm>
              <a:off x="788081" y="4243952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乘號 56"/>
            <p:cNvSpPr/>
            <p:nvPr/>
          </p:nvSpPr>
          <p:spPr>
            <a:xfrm>
              <a:off x="5703750" y="2631881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26653" y="4336804"/>
              <a:ext cx="666446" cy="1005802"/>
            </a:xfrm>
            <a:prstGeom prst="rect">
              <a:avLst/>
            </a:prstGeom>
          </p:spPr>
        </p:pic>
        <p:sp>
          <p:nvSpPr>
            <p:cNvPr id="61" name="乘號 60"/>
            <p:cNvSpPr/>
            <p:nvPr/>
          </p:nvSpPr>
          <p:spPr>
            <a:xfrm>
              <a:off x="5725840" y="4317473"/>
              <a:ext cx="1082040" cy="1082040"/>
            </a:xfrm>
            <a:prstGeom prst="mathMultiply">
              <a:avLst>
                <a:gd name="adj1" fmla="val 1452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C7603255-33BB-45E1-A188-E48694FA441D}"/>
              </a:ext>
            </a:extLst>
          </p:cNvPr>
          <p:cNvSpPr/>
          <p:nvPr/>
        </p:nvSpPr>
        <p:spPr>
          <a:xfrm>
            <a:off x="617577" y="5592058"/>
            <a:ext cx="109568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申請文件之內容若有</a:t>
            </a: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不實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，得</a:t>
            </a: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撤銷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</a:t>
            </a: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廢止補貼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並</a:t>
            </a: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追回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已撥付之全部或一部</a:t>
            </a:r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款項</a:t>
            </a:r>
            <a:endParaRPr lang="zh-TW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161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16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7" name="標題 2"/>
          <p:cNvSpPr txBox="1">
            <a:spLocks/>
          </p:cNvSpPr>
          <p:nvPr/>
        </p:nvSpPr>
        <p:spPr>
          <a:xfrm>
            <a:off x="3230880" y="292535"/>
            <a:ext cx="8563052" cy="196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TW" altLang="en-US" u="sng" dirty="0"/>
              <a:t>何時可開始申請</a:t>
            </a:r>
            <a:r>
              <a:rPr lang="en-US" altLang="zh-TW" u="sng" dirty="0"/>
              <a:t>?</a:t>
            </a:r>
            <a:br>
              <a:rPr lang="en-US" altLang="zh-TW" u="sng" dirty="0"/>
            </a:br>
            <a:r>
              <a:rPr lang="zh-TW" altLang="en-US" u="sng" dirty="0"/>
              <a:t>何時可拿到錢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A7C751D-368E-476C-A151-996FEF14D0C7}"/>
              </a:ext>
            </a:extLst>
          </p:cNvPr>
          <p:cNvSpPr txBox="1"/>
          <p:nvPr/>
        </p:nvSpPr>
        <p:spPr>
          <a:xfrm>
            <a:off x="115148" y="2792928"/>
            <a:ext cx="11961704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一、申請期間自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21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起至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31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二、艱困企業申請後，以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最快速度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核撥，約</a:t>
            </a:r>
            <a:r>
              <a:rPr lang="en-US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至</a:t>
            </a:r>
            <a:r>
              <a:rPr lang="en-US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個工作天。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3269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17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1" name="標題 2"/>
          <p:cNvSpPr>
            <a:spLocks noGrp="1"/>
          </p:cNvSpPr>
          <p:nvPr>
            <p:ph type="ctrTitle"/>
          </p:nvPr>
        </p:nvSpPr>
        <p:spPr>
          <a:xfrm>
            <a:off x="535799" y="202666"/>
            <a:ext cx="11227653" cy="1102312"/>
          </a:xfrm>
        </p:spPr>
        <p:txBody>
          <a:bodyPr/>
          <a:lstStyle/>
          <a:p>
            <a:r>
              <a:rPr lang="zh-TW" altLang="en-US" u="sng" dirty="0"/>
              <a:t>我要怎麼申請？</a:t>
            </a:r>
          </a:p>
        </p:txBody>
      </p:sp>
      <p:grpSp>
        <p:nvGrpSpPr>
          <p:cNvPr id="106" name="群組 105">
            <a:extLst>
              <a:ext uri="{FF2B5EF4-FFF2-40B4-BE49-F238E27FC236}">
                <a16:creationId xmlns:a16="http://schemas.microsoft.com/office/drawing/2014/main" id="{6FFE8D17-E939-429E-B0D8-A755BF09ADC1}"/>
              </a:ext>
            </a:extLst>
          </p:cNvPr>
          <p:cNvGrpSpPr/>
          <p:nvPr/>
        </p:nvGrpSpPr>
        <p:grpSpPr>
          <a:xfrm>
            <a:off x="2176790" y="1739282"/>
            <a:ext cx="7838420" cy="4491934"/>
            <a:chOff x="1957212" y="1739282"/>
            <a:chExt cx="7838420" cy="4491934"/>
          </a:xfrm>
        </p:grpSpPr>
        <p:sp>
          <p:nvSpPr>
            <p:cNvPr id="84" name="Rounded Rectangle 71">
              <a:extLst>
                <a:ext uri="{FF2B5EF4-FFF2-40B4-BE49-F238E27FC236}">
                  <a16:creationId xmlns:a16="http://schemas.microsoft.com/office/drawing/2014/main" id="{7D0BCF7D-5706-4743-9547-30B7A843D0E5}"/>
                </a:ext>
              </a:extLst>
            </p:cNvPr>
            <p:cNvSpPr/>
            <p:nvPr/>
          </p:nvSpPr>
          <p:spPr>
            <a:xfrm>
              <a:off x="2029782" y="4551458"/>
              <a:ext cx="1680996" cy="1679758"/>
            </a:xfrm>
            <a:prstGeom prst="roundRect">
              <a:avLst>
                <a:gd name="adj" fmla="val 7734"/>
              </a:avLst>
            </a:prstGeom>
            <a:solidFill>
              <a:srgbClr val="0C9B74"/>
            </a:solidFill>
            <a:ln w="25400">
              <a:solidFill>
                <a:srgbClr val="0C9B74"/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13" name="橢圓 12"/>
            <p:cNvSpPr/>
            <p:nvPr/>
          </p:nvSpPr>
          <p:spPr>
            <a:xfrm>
              <a:off x="2192100" y="4713157"/>
              <a:ext cx="1356360" cy="13563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文字方塊 86"/>
            <p:cNvSpPr txBox="1"/>
            <p:nvPr/>
          </p:nvSpPr>
          <p:spPr>
            <a:xfrm flipH="1">
              <a:off x="2642042" y="4883506"/>
              <a:ext cx="9982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紙本</a:t>
              </a:r>
              <a:endParaRPr lang="en-US" altLang="zh-TW" sz="3000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申請</a:t>
              </a:r>
            </a:p>
          </p:txBody>
        </p:sp>
        <p:pic>
          <p:nvPicPr>
            <p:cNvPr id="89" name="圖片 8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57212" y="4990754"/>
              <a:ext cx="794705" cy="801166"/>
            </a:xfrm>
            <a:prstGeom prst="rect">
              <a:avLst/>
            </a:prstGeom>
          </p:spPr>
        </p:pic>
        <p:pic>
          <p:nvPicPr>
            <p:cNvPr id="2051" name="Picture 3" descr="C:\Users\tmpdoc71\Downloads\200320212746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34" t="7639" r="6366" b="7240"/>
            <a:stretch/>
          </p:blipFill>
          <p:spPr bwMode="auto">
            <a:xfrm>
              <a:off x="4732844" y="2437740"/>
              <a:ext cx="1341515" cy="1333995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6107326" y="3466799"/>
              <a:ext cx="28511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600" u="sng" dirty="0"/>
                <a:t>https://csm-subsidy.cdri.org.tw/</a:t>
              </a:r>
              <a:endParaRPr lang="zh-TW" altLang="en-US" sz="1600" dirty="0"/>
            </a:p>
          </p:txBody>
        </p:sp>
        <p:sp>
          <p:nvSpPr>
            <p:cNvPr id="94" name="Rounded Rectangle 71">
              <a:extLst>
                <a:ext uri="{FF2B5EF4-FFF2-40B4-BE49-F238E27FC236}">
                  <a16:creationId xmlns:a16="http://schemas.microsoft.com/office/drawing/2014/main" id="{C4E36998-1669-46BE-AEA4-5B38497A5125}"/>
                </a:ext>
              </a:extLst>
            </p:cNvPr>
            <p:cNvSpPr/>
            <p:nvPr/>
          </p:nvSpPr>
          <p:spPr>
            <a:xfrm>
              <a:off x="2018427" y="1869908"/>
              <a:ext cx="1680996" cy="1681200"/>
            </a:xfrm>
            <a:prstGeom prst="roundRect">
              <a:avLst>
                <a:gd name="adj" fmla="val 7734"/>
              </a:avLst>
            </a:prstGeom>
            <a:solidFill>
              <a:srgbClr val="0C9B74"/>
            </a:solidFill>
            <a:ln w="25400">
              <a:solidFill>
                <a:srgbClr val="0C9B74"/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99" name="橢圓 98">
              <a:extLst>
                <a:ext uri="{FF2B5EF4-FFF2-40B4-BE49-F238E27FC236}">
                  <a16:creationId xmlns:a16="http://schemas.microsoft.com/office/drawing/2014/main" id="{20403EB4-0C34-4DA5-95F1-8F8BF0B10EC4}"/>
                </a:ext>
              </a:extLst>
            </p:cNvPr>
            <p:cNvSpPr/>
            <p:nvPr/>
          </p:nvSpPr>
          <p:spPr>
            <a:xfrm>
              <a:off x="2165505" y="2032328"/>
              <a:ext cx="1356360" cy="13563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文字方塊 102">
              <a:extLst>
                <a:ext uri="{FF2B5EF4-FFF2-40B4-BE49-F238E27FC236}">
                  <a16:creationId xmlns:a16="http://schemas.microsoft.com/office/drawing/2014/main" id="{E9982C6C-A960-4315-A92C-BF07040DA15E}"/>
                </a:ext>
              </a:extLst>
            </p:cNvPr>
            <p:cNvSpPr txBox="1"/>
            <p:nvPr/>
          </p:nvSpPr>
          <p:spPr>
            <a:xfrm flipH="1">
              <a:off x="2642042" y="2202677"/>
              <a:ext cx="9530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網路</a:t>
              </a:r>
              <a:endParaRPr lang="en-US" altLang="zh-TW" sz="3000" b="1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/>
              <a:r>
                <a:rPr lang="zh-TW" altLang="en-US" sz="3000" b="1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申請</a:t>
              </a:r>
            </a:p>
          </p:txBody>
        </p:sp>
        <p:pic>
          <p:nvPicPr>
            <p:cNvPr id="105" name="圖片 104">
              <a:extLst>
                <a:ext uri="{FF2B5EF4-FFF2-40B4-BE49-F238E27FC236}">
                  <a16:creationId xmlns:a16="http://schemas.microsoft.com/office/drawing/2014/main" id="{54827DA9-EEEF-4F64-960F-252804D8D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57212" y="2357315"/>
              <a:ext cx="758284" cy="706386"/>
            </a:xfrm>
            <a:prstGeom prst="rect">
              <a:avLst/>
            </a:prstGeom>
          </p:spPr>
        </p:pic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56C2423-7BF3-48BA-98FE-7FC9442D6843}"/>
                </a:ext>
              </a:extLst>
            </p:cNvPr>
            <p:cNvSpPr/>
            <p:nvPr/>
          </p:nvSpPr>
          <p:spPr>
            <a:xfrm>
              <a:off x="4863795" y="5313226"/>
              <a:ext cx="4931837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TW" altLang="zh-TW" sz="36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中華郵政</a:t>
              </a:r>
              <a:r>
                <a:rPr lang="en-US" altLang="zh-TW" sz="36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3-111</a:t>
              </a:r>
              <a:r>
                <a:rPr lang="zh-TW" altLang="zh-TW" sz="36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號信箱</a:t>
              </a: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44CAAA76-95C9-4BE0-A8C1-A8C2AB3C5A0E}"/>
                </a:ext>
              </a:extLst>
            </p:cNvPr>
            <p:cNvSpPr/>
            <p:nvPr/>
          </p:nvSpPr>
          <p:spPr>
            <a:xfrm>
              <a:off x="3915604" y="4420832"/>
              <a:ext cx="5042888" cy="550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TW" altLang="zh-TW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以掛號郵寄，送達日期以郵戳為憑</a:t>
              </a:r>
              <a:endPara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65" name="圖片 64" descr="一張含有 標誌 的圖片&#10;&#10;自動產生的描述">
              <a:extLst>
                <a:ext uri="{FF2B5EF4-FFF2-40B4-BE49-F238E27FC236}">
                  <a16:creationId xmlns:a16="http://schemas.microsoft.com/office/drawing/2014/main" id="{82970B6A-74DB-4FDD-8C4F-85B464961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8402" y="5255873"/>
              <a:ext cx="720000" cy="720000"/>
            </a:xfrm>
            <a:prstGeom prst="rect">
              <a:avLst/>
            </a:prstGeom>
          </p:spPr>
        </p:pic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638597FC-D5E9-4747-8BE2-64E97B80913C}"/>
                </a:ext>
              </a:extLst>
            </p:cNvPr>
            <p:cNvSpPr/>
            <p:nvPr/>
          </p:nvSpPr>
          <p:spPr>
            <a:xfrm>
              <a:off x="3915603" y="1739282"/>
              <a:ext cx="5109091" cy="556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zh-TW" altLang="zh-TW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補貼商業服務業之艱困事業申請網站</a:t>
              </a:r>
              <a:endPara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77" name="圖片 76" descr="一張含有 時鐘, 物件 的圖片&#10;&#10;自動產生的描述">
              <a:extLst>
                <a:ext uri="{FF2B5EF4-FFF2-40B4-BE49-F238E27FC236}">
                  <a16:creationId xmlns:a16="http://schemas.microsoft.com/office/drawing/2014/main" id="{A2FE22E2-B894-4315-9ED5-843B618A7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5603" y="2917275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605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哪些行業可申請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grpSp>
        <p:nvGrpSpPr>
          <p:cNvPr id="7" name="群組 6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8" name="矩形 7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9267126" y="6339196"/>
            <a:ext cx="2743200" cy="365125"/>
          </a:xfrm>
        </p:spPr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0321CBA-F53D-47A8-9576-0659A3C25C39}"/>
              </a:ext>
            </a:extLst>
          </p:cNvPr>
          <p:cNvSpPr/>
          <p:nvPr/>
        </p:nvSpPr>
        <p:spPr>
          <a:xfrm>
            <a:off x="3336270" y="6065043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財政部稅籍登記</a:t>
            </a:r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之營業項目為準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FA4F2244-1303-4549-ACAF-C2FF6F5B2BCC}"/>
              </a:ext>
            </a:extLst>
          </p:cNvPr>
          <p:cNvGrpSpPr/>
          <p:nvPr/>
        </p:nvGrpSpPr>
        <p:grpSpPr>
          <a:xfrm>
            <a:off x="2698394" y="1427096"/>
            <a:ext cx="6795212" cy="4547129"/>
            <a:chOff x="2539299" y="1285202"/>
            <a:chExt cx="6795212" cy="4547129"/>
          </a:xfrm>
        </p:grpSpPr>
        <p:grpSp>
          <p:nvGrpSpPr>
            <p:cNvPr id="16" name="群組 15"/>
            <p:cNvGrpSpPr/>
            <p:nvPr/>
          </p:nvGrpSpPr>
          <p:grpSpPr>
            <a:xfrm>
              <a:off x="2539299" y="1935340"/>
              <a:ext cx="6795212" cy="3896991"/>
              <a:chOff x="5416062" y="2140298"/>
              <a:chExt cx="6377870" cy="4243170"/>
            </a:xfrm>
          </p:grpSpPr>
          <p:sp>
            <p:nvSpPr>
              <p:cNvPr id="11" name="圓角矩形 10"/>
              <p:cNvSpPr/>
              <p:nvPr/>
            </p:nvSpPr>
            <p:spPr>
              <a:xfrm>
                <a:off x="5416062" y="2140299"/>
                <a:ext cx="6377870" cy="4243169"/>
              </a:xfrm>
              <a:prstGeom prst="roundRect">
                <a:avLst>
                  <a:gd name="adj" fmla="val 7576"/>
                </a:avLst>
              </a:prstGeom>
              <a:noFill/>
              <a:ln w="38100">
                <a:solidFill>
                  <a:srgbClr val="FF896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圓角化同側角落矩形 11"/>
              <p:cNvSpPr/>
              <p:nvPr/>
            </p:nvSpPr>
            <p:spPr>
              <a:xfrm>
                <a:off x="5416062" y="2140298"/>
                <a:ext cx="6377870" cy="894303"/>
              </a:xfrm>
              <a:prstGeom prst="round2SameRect">
                <a:avLst>
                  <a:gd name="adj1" fmla="val 37116"/>
                  <a:gd name="adj2" fmla="val 0"/>
                </a:avLst>
              </a:prstGeom>
              <a:solidFill>
                <a:srgbClr val="FF89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4868165" y="1999491"/>
              <a:ext cx="274947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商業服務業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231311" y="3390563"/>
              <a:ext cx="2308645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零售業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餐飲業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倉儲業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4.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視聽歌唱業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5.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洗衣業</a:t>
              </a:r>
              <a:endPara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242901" y="3390563"/>
              <a:ext cx="2662908" cy="1815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6.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婚紗業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7.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攝影業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8.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美髮及美容業</a:t>
              </a:r>
              <a:endParaRPr lang="en-US" altLang="zh-TW" sz="28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r>
                <a:rPr lang="en-US" altLang="zh-TW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9.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批發業</a:t>
              </a:r>
              <a:endPara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666765" y="2856210"/>
              <a:ext cx="233910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8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營業項目</a:t>
              </a:r>
              <a:r>
                <a:rPr lang="zh-TW" altLang="en-US" sz="28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屬：</a:t>
              </a:r>
              <a:endPara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739137" y="5290985"/>
              <a:ext cx="14045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…</a:t>
              </a:r>
              <a:r>
                <a:rPr lang="zh-TW" altLang="en-US" sz="24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等類別</a:t>
              </a:r>
              <a:endPara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0CBFDC49-20BB-4DC3-9702-566134149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0931" y="1285202"/>
              <a:ext cx="1357648" cy="1357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8195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17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1" name="標題 2"/>
          <p:cNvSpPr>
            <a:spLocks noGrp="1"/>
          </p:cNvSpPr>
          <p:nvPr>
            <p:ph type="ctrTitle"/>
          </p:nvPr>
        </p:nvSpPr>
        <p:spPr>
          <a:xfrm>
            <a:off x="535799" y="202666"/>
            <a:ext cx="11227653" cy="1102312"/>
          </a:xfrm>
        </p:spPr>
        <p:txBody>
          <a:bodyPr/>
          <a:lstStyle/>
          <a:p>
            <a:r>
              <a:rPr lang="zh-TW" altLang="en-US" u="sng" dirty="0"/>
              <a:t>申請流程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B33BB663-8620-47D1-BC7E-68DAD70DC9D8}"/>
              </a:ext>
            </a:extLst>
          </p:cNvPr>
          <p:cNvGrpSpPr/>
          <p:nvPr/>
        </p:nvGrpSpPr>
        <p:grpSpPr>
          <a:xfrm>
            <a:off x="1553191" y="1458580"/>
            <a:ext cx="9085618" cy="5071671"/>
            <a:chOff x="1593194" y="1269388"/>
            <a:chExt cx="9085618" cy="5071671"/>
          </a:xfrm>
        </p:grpSpPr>
        <p:sp>
          <p:nvSpPr>
            <p:cNvPr id="14" name="圓角矩形 13"/>
            <p:cNvSpPr/>
            <p:nvPr/>
          </p:nvSpPr>
          <p:spPr>
            <a:xfrm rot="16200000" flipH="1">
              <a:off x="2210588" y="899881"/>
              <a:ext cx="431575" cy="1666364"/>
            </a:xfrm>
            <a:prstGeom prst="roundRect">
              <a:avLst>
                <a:gd name="adj" fmla="val 0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圓角矩形 14"/>
            <p:cNvSpPr/>
            <p:nvPr/>
          </p:nvSpPr>
          <p:spPr>
            <a:xfrm rot="16200000" flipH="1">
              <a:off x="3971431" y="899663"/>
              <a:ext cx="431575" cy="1666800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圓角矩形 15"/>
            <p:cNvSpPr/>
            <p:nvPr/>
          </p:nvSpPr>
          <p:spPr>
            <a:xfrm rot="16200000" flipH="1">
              <a:off x="7549766" y="-926126"/>
              <a:ext cx="431575" cy="5318378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2" name="群組 101"/>
            <p:cNvGrpSpPr/>
            <p:nvPr/>
          </p:nvGrpSpPr>
          <p:grpSpPr>
            <a:xfrm>
              <a:off x="1913733" y="1305481"/>
              <a:ext cx="950903" cy="606793"/>
              <a:chOff x="2915221" y="1469585"/>
              <a:chExt cx="950903" cy="606793"/>
            </a:xfrm>
          </p:grpSpPr>
          <p:sp>
            <p:nvSpPr>
              <p:cNvPr id="17" name="文字方塊 16"/>
              <p:cNvSpPr txBox="1"/>
              <p:nvPr/>
            </p:nvSpPr>
            <p:spPr>
              <a:xfrm>
                <a:off x="2915221" y="1469585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i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</a:t>
                </a:r>
                <a:endParaRPr lang="zh-TW" altLang="en-US" sz="3200" b="1" i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 flipH="1">
                <a:off x="3158228" y="1707046"/>
                <a:ext cx="707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申請</a:t>
                </a:r>
              </a:p>
            </p:txBody>
          </p:sp>
        </p:grpSp>
        <p:grpSp>
          <p:nvGrpSpPr>
            <p:cNvPr id="101" name="群組 100"/>
            <p:cNvGrpSpPr/>
            <p:nvPr/>
          </p:nvGrpSpPr>
          <p:grpSpPr>
            <a:xfrm>
              <a:off x="3622751" y="1274138"/>
              <a:ext cx="999941" cy="638136"/>
              <a:chOff x="4624239" y="1426475"/>
              <a:chExt cx="999941" cy="638136"/>
            </a:xfrm>
          </p:grpSpPr>
          <p:sp>
            <p:nvSpPr>
              <p:cNvPr id="18" name="文字方塊 17"/>
              <p:cNvSpPr txBox="1"/>
              <p:nvPr/>
            </p:nvSpPr>
            <p:spPr>
              <a:xfrm>
                <a:off x="4624239" y="1426475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i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2</a:t>
                </a:r>
                <a:endParaRPr lang="zh-TW" altLang="en-US" sz="3200" b="1" i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 flipH="1">
                <a:off x="4916284" y="1695279"/>
                <a:ext cx="707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審查</a:t>
                </a:r>
              </a:p>
            </p:txBody>
          </p:sp>
        </p:grpSp>
        <p:grpSp>
          <p:nvGrpSpPr>
            <p:cNvPr id="48" name="群組 47"/>
            <p:cNvGrpSpPr/>
            <p:nvPr/>
          </p:nvGrpSpPr>
          <p:grpSpPr>
            <a:xfrm>
              <a:off x="7291795" y="1269388"/>
              <a:ext cx="947517" cy="642886"/>
              <a:chOff x="8715233" y="1450690"/>
              <a:chExt cx="947517" cy="642886"/>
            </a:xfrm>
          </p:grpSpPr>
          <p:sp>
            <p:nvSpPr>
              <p:cNvPr id="19" name="文字方塊 18"/>
              <p:cNvSpPr txBox="1"/>
              <p:nvPr/>
            </p:nvSpPr>
            <p:spPr>
              <a:xfrm>
                <a:off x="8715233" y="1450690"/>
                <a:ext cx="437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i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3</a:t>
                </a:r>
                <a:endParaRPr lang="zh-TW" altLang="en-US" sz="3200" b="1" i="1" dirty="0"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 flipH="1">
                <a:off x="8954854" y="1724244"/>
                <a:ext cx="707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核撥</a:t>
                </a:r>
              </a:p>
            </p:txBody>
          </p:sp>
        </p:grpSp>
        <p:sp>
          <p:nvSpPr>
            <p:cNvPr id="27" name="橢圓 26"/>
            <p:cNvSpPr/>
            <p:nvPr/>
          </p:nvSpPr>
          <p:spPr>
            <a:xfrm>
              <a:off x="3415183" y="3965146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3380018" y="3902746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30" name="橢圓 29"/>
            <p:cNvSpPr/>
            <p:nvPr/>
          </p:nvSpPr>
          <p:spPr>
            <a:xfrm>
              <a:off x="3820189" y="4662102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779729" y="4599043"/>
              <a:ext cx="317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0070C0"/>
                  </a:solidFill>
                </a:rPr>
                <a:t>N</a:t>
              </a:r>
              <a:endParaRPr lang="zh-TW" altLang="en-US" sz="1600" dirty="0">
                <a:solidFill>
                  <a:srgbClr val="0070C0"/>
                </a:solidFill>
              </a:endParaRPr>
            </a:p>
          </p:txBody>
        </p:sp>
        <p:cxnSp>
          <p:nvCxnSpPr>
            <p:cNvPr id="34" name="肘形接點 33"/>
            <p:cNvCxnSpPr>
              <a:cxnSpLocks/>
              <a:stCxn id="73" idx="0"/>
              <a:endCxn id="53" idx="3"/>
            </p:cNvCxnSpPr>
            <p:nvPr/>
          </p:nvCxnSpPr>
          <p:spPr>
            <a:xfrm flipV="1">
              <a:off x="4600079" y="4563076"/>
              <a:ext cx="5656599" cy="1098673"/>
            </a:xfrm>
            <a:prstGeom prst="bentConnector2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 flipH="1">
              <a:off x="8258563" y="2353085"/>
              <a:ext cx="1661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逐次核撥</a:t>
              </a:r>
              <a:endPara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員工異動須主動申報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endPara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 flipH="1">
              <a:off x="2009121" y="3222046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交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申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</a:t>
              </a:r>
            </a:p>
          </p:txBody>
        </p:sp>
        <p:sp>
          <p:nvSpPr>
            <p:cNvPr id="39" name="圓角矩形 38"/>
            <p:cNvSpPr/>
            <p:nvPr/>
          </p:nvSpPr>
          <p:spPr>
            <a:xfrm rot="5400000">
              <a:off x="1635145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單箭頭接點 39"/>
            <p:cNvCxnSpPr>
              <a:cxnSpLocks/>
              <a:stCxn id="39" idx="0"/>
              <a:endCxn id="42" idx="2"/>
            </p:cNvCxnSpPr>
            <p:nvPr/>
          </p:nvCxnSpPr>
          <p:spPr>
            <a:xfrm>
              <a:off x="2736589" y="3883766"/>
              <a:ext cx="1024886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>
              <a:cxnSpLocks/>
              <a:stCxn id="42" idx="0"/>
              <a:endCxn id="49" idx="2"/>
            </p:cNvCxnSpPr>
            <p:nvPr/>
          </p:nvCxnSpPr>
          <p:spPr>
            <a:xfrm>
              <a:off x="4605743" y="3883766"/>
              <a:ext cx="1019222" cy="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圓角矩形 48"/>
            <p:cNvSpPr/>
            <p:nvPr/>
          </p:nvSpPr>
          <p:spPr>
            <a:xfrm rot="5400000">
              <a:off x="5367789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文字方塊 54"/>
            <p:cNvSpPr txBox="1"/>
            <p:nvPr/>
          </p:nvSpPr>
          <p:spPr>
            <a:xfrm flipH="1">
              <a:off x="5741765" y="3222047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核撥通知</a:t>
              </a:r>
            </a:p>
          </p:txBody>
        </p:sp>
        <p:sp>
          <p:nvSpPr>
            <p:cNvPr id="51" name="圓角矩形 50"/>
            <p:cNvSpPr/>
            <p:nvPr/>
          </p:nvSpPr>
          <p:spPr>
            <a:xfrm rot="5400000">
              <a:off x="7206054" y="2456569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文字方塊 57"/>
            <p:cNvSpPr txBox="1"/>
            <p:nvPr/>
          </p:nvSpPr>
          <p:spPr>
            <a:xfrm flipH="1">
              <a:off x="7580030" y="2221189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薪資補貼</a:t>
              </a:r>
            </a:p>
          </p:txBody>
        </p:sp>
        <p:sp>
          <p:nvSpPr>
            <p:cNvPr id="53" name="圓角矩形 52"/>
            <p:cNvSpPr/>
            <p:nvPr/>
          </p:nvSpPr>
          <p:spPr>
            <a:xfrm rot="5400000">
              <a:off x="9577368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/>
            <p:cNvSpPr txBox="1"/>
            <p:nvPr/>
          </p:nvSpPr>
          <p:spPr>
            <a:xfrm flipH="1">
              <a:off x="9951344" y="3529823"/>
              <a:ext cx="6106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結案</a:t>
              </a:r>
            </a:p>
          </p:txBody>
        </p:sp>
        <p:sp>
          <p:nvSpPr>
            <p:cNvPr id="61" name="橢圓 60"/>
            <p:cNvSpPr/>
            <p:nvPr/>
          </p:nvSpPr>
          <p:spPr>
            <a:xfrm>
              <a:off x="5008493" y="3965146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4973328" y="3902746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67" name="橢圓 66"/>
            <p:cNvSpPr/>
            <p:nvPr/>
          </p:nvSpPr>
          <p:spPr>
            <a:xfrm>
              <a:off x="7087484" y="3925985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7052319" y="3863585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4173438" y="4586693"/>
              <a:ext cx="10171" cy="378827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圓角矩形 41"/>
            <p:cNvSpPr/>
            <p:nvPr/>
          </p:nvSpPr>
          <p:spPr>
            <a:xfrm rot="5400000">
              <a:off x="3504299" y="3461632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文字方塊 53"/>
            <p:cNvSpPr txBox="1"/>
            <p:nvPr/>
          </p:nvSpPr>
          <p:spPr>
            <a:xfrm flipH="1">
              <a:off x="3878275" y="3222047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資格審查</a:t>
              </a:r>
            </a:p>
          </p:txBody>
        </p:sp>
        <p:sp>
          <p:nvSpPr>
            <p:cNvPr id="73" name="圓角矩形 72"/>
            <p:cNvSpPr/>
            <p:nvPr/>
          </p:nvSpPr>
          <p:spPr>
            <a:xfrm rot="5400000">
              <a:off x="3498635" y="5239615"/>
              <a:ext cx="1358620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文字方塊 74"/>
            <p:cNvSpPr txBox="1"/>
            <p:nvPr/>
          </p:nvSpPr>
          <p:spPr>
            <a:xfrm flipH="1">
              <a:off x="3872611" y="5014322"/>
              <a:ext cx="6106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限期補件</a:t>
              </a:r>
            </a:p>
          </p:txBody>
        </p:sp>
        <p:sp>
          <p:nvSpPr>
            <p:cNvPr id="79" name="橢圓 78"/>
            <p:cNvSpPr/>
            <p:nvPr/>
          </p:nvSpPr>
          <p:spPr>
            <a:xfrm>
              <a:off x="4752967" y="5747105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4712507" y="5684046"/>
              <a:ext cx="317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0070C0"/>
                  </a:solidFill>
                </a:rPr>
                <a:t>N</a:t>
              </a:r>
              <a:endParaRPr lang="zh-TW" alt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81" name="文字方塊 80"/>
            <p:cNvSpPr txBox="1"/>
            <p:nvPr/>
          </p:nvSpPr>
          <p:spPr>
            <a:xfrm flipH="1">
              <a:off x="8245187" y="4827020"/>
              <a:ext cx="996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一次核撥</a:t>
              </a:r>
            </a:p>
          </p:txBody>
        </p:sp>
        <p:cxnSp>
          <p:nvCxnSpPr>
            <p:cNvPr id="3" name="肘形接點 2"/>
            <p:cNvCxnSpPr>
              <a:cxnSpLocks/>
              <a:stCxn id="73" idx="2"/>
              <a:endCxn id="39" idx="3"/>
            </p:cNvCxnSpPr>
            <p:nvPr/>
          </p:nvCxnSpPr>
          <p:spPr>
            <a:xfrm rot="10800000">
              <a:off x="2314455" y="4563077"/>
              <a:ext cx="1441356" cy="1098673"/>
            </a:xfrm>
            <a:prstGeom prst="bentConnector2">
              <a:avLst/>
            </a:prstGeom>
            <a:ln w="1905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橢圓 95"/>
            <p:cNvSpPr/>
            <p:nvPr/>
          </p:nvSpPr>
          <p:spPr>
            <a:xfrm>
              <a:off x="3415183" y="5738441"/>
              <a:ext cx="212436" cy="2124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3380018" y="5676041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>
                  <a:solidFill>
                    <a:srgbClr val="C00000"/>
                  </a:solidFill>
                </a:rPr>
                <a:t>Y</a:t>
              </a:r>
              <a:endParaRPr lang="zh-TW" altLang="en-US" sz="1600" dirty="0">
                <a:solidFill>
                  <a:srgbClr val="C00000"/>
                </a:solidFill>
              </a:endParaRPr>
            </a:p>
          </p:txBody>
        </p:sp>
        <p:sp>
          <p:nvSpPr>
            <p:cNvPr id="82" name="圓角矩形 81">
              <a:extLst>
                <a:ext uri="{FF2B5EF4-FFF2-40B4-BE49-F238E27FC236}">
                  <a16:creationId xmlns:a16="http://schemas.microsoft.com/office/drawing/2014/main" id="{463C1310-202A-334F-91A7-E3E3CFA870A8}"/>
                </a:ext>
              </a:extLst>
            </p:cNvPr>
            <p:cNvSpPr/>
            <p:nvPr/>
          </p:nvSpPr>
          <p:spPr>
            <a:xfrm rot="5400000">
              <a:off x="6962537" y="4195009"/>
              <a:ext cx="1918057" cy="844268"/>
            </a:xfrm>
            <a:prstGeom prst="roundRect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文字方塊 82">
              <a:extLst>
                <a:ext uri="{FF2B5EF4-FFF2-40B4-BE49-F238E27FC236}">
                  <a16:creationId xmlns:a16="http://schemas.microsoft.com/office/drawing/2014/main" id="{EF62D239-BF3D-B245-B152-09121226A629}"/>
                </a:ext>
              </a:extLst>
            </p:cNvPr>
            <p:cNvSpPr txBox="1"/>
            <p:nvPr/>
          </p:nvSpPr>
          <p:spPr>
            <a:xfrm flipH="1">
              <a:off x="7616231" y="3647647"/>
              <a:ext cx="61066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營運資金補貼</a:t>
              </a:r>
            </a:p>
          </p:txBody>
        </p:sp>
        <p:cxnSp>
          <p:nvCxnSpPr>
            <p:cNvPr id="35" name="肘形接點 34">
              <a:extLst>
                <a:ext uri="{FF2B5EF4-FFF2-40B4-BE49-F238E27FC236}">
                  <a16:creationId xmlns:a16="http://schemas.microsoft.com/office/drawing/2014/main" id="{2719C193-C618-DA45-A266-74E75D9F169C}"/>
                </a:ext>
              </a:extLst>
            </p:cNvPr>
            <p:cNvCxnSpPr>
              <a:cxnSpLocks/>
              <a:stCxn id="49" idx="0"/>
              <a:endCxn id="51" idx="2"/>
            </p:cNvCxnSpPr>
            <p:nvPr/>
          </p:nvCxnSpPr>
          <p:spPr>
            <a:xfrm flipV="1">
              <a:off x="6469233" y="2878703"/>
              <a:ext cx="993997" cy="1005063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肘形接點 44">
              <a:extLst>
                <a:ext uri="{FF2B5EF4-FFF2-40B4-BE49-F238E27FC236}">
                  <a16:creationId xmlns:a16="http://schemas.microsoft.com/office/drawing/2014/main" id="{9891F30F-2263-CB40-8EA4-B97CADB185FE}"/>
                </a:ext>
              </a:extLst>
            </p:cNvPr>
            <p:cNvCxnSpPr>
              <a:cxnSpLocks/>
              <a:stCxn id="51" idx="0"/>
              <a:endCxn id="53" idx="2"/>
            </p:cNvCxnSpPr>
            <p:nvPr/>
          </p:nvCxnSpPr>
          <p:spPr>
            <a:xfrm>
              <a:off x="8307498" y="2878703"/>
              <a:ext cx="1527046" cy="1005063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肘形接點 75">
              <a:extLst>
                <a:ext uri="{FF2B5EF4-FFF2-40B4-BE49-F238E27FC236}">
                  <a16:creationId xmlns:a16="http://schemas.microsoft.com/office/drawing/2014/main" id="{E4D0ACB3-61D7-1142-9D14-F475DA89B4B5}"/>
                </a:ext>
              </a:extLst>
            </p:cNvPr>
            <p:cNvCxnSpPr>
              <a:cxnSpLocks/>
              <a:stCxn id="49" idx="0"/>
            </p:cNvCxnSpPr>
            <p:nvPr/>
          </p:nvCxnSpPr>
          <p:spPr>
            <a:xfrm>
              <a:off x="6469233" y="3883766"/>
              <a:ext cx="993997" cy="884554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肘形接點 90">
              <a:extLst>
                <a:ext uri="{FF2B5EF4-FFF2-40B4-BE49-F238E27FC236}">
                  <a16:creationId xmlns:a16="http://schemas.microsoft.com/office/drawing/2014/main" id="{5B14F733-8275-144B-B1B1-A6D6B69C462C}"/>
                </a:ext>
              </a:extLst>
            </p:cNvPr>
            <p:cNvCxnSpPr>
              <a:cxnSpLocks/>
              <a:endCxn id="53" idx="2"/>
            </p:cNvCxnSpPr>
            <p:nvPr/>
          </p:nvCxnSpPr>
          <p:spPr>
            <a:xfrm flipV="1">
              <a:off x="8343700" y="3883766"/>
              <a:ext cx="1490844" cy="884554"/>
            </a:xfrm>
            <a:prstGeom prst="bentConnector3">
              <a:avLst>
                <a:gd name="adj1" fmla="val 4846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2963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57E21-771B-4C7E-9F80-C0E2B8A8DD6C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96633" cy="698765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23080" y="5572563"/>
            <a:ext cx="11382231" cy="854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補貼商業服務業之艱困事業推動辦公室 </a:t>
            </a:r>
            <a:r>
              <a:rPr lang="en-US" altLang="zh-TW" sz="28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(02)7716-9888</a:t>
            </a:r>
            <a:endParaRPr lang="zh-TW" altLang="en-US" sz="28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553" y="729063"/>
            <a:ext cx="8408576" cy="47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4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64">
            <a:extLst>
              <a:ext uri="{FF2B5EF4-FFF2-40B4-BE49-F238E27FC236}">
                <a16:creationId xmlns:a16="http://schemas.microsoft.com/office/drawing/2014/main" id="{E89F2E82-E7EE-4C9E-8597-98FAD43633DD}"/>
              </a:ext>
            </a:extLst>
          </p:cNvPr>
          <p:cNvSpPr/>
          <p:nvPr/>
        </p:nvSpPr>
        <p:spPr>
          <a:xfrm>
            <a:off x="475401" y="1955491"/>
            <a:ext cx="3353018" cy="3896989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FF896D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8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3986748" y="1946703"/>
            <a:ext cx="3969804" cy="3896989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FF896D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TW" sz="2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ko-KR" altLang="en-US" sz="2700" dirty="0"/>
          </a:p>
        </p:txBody>
      </p:sp>
      <p:sp>
        <p:nvSpPr>
          <p:cNvPr id="9" name="Rounded Rectangle 78">
            <a:extLst>
              <a:ext uri="{FF2B5EF4-FFF2-40B4-BE49-F238E27FC236}">
                <a16:creationId xmlns:a16="http://schemas.microsoft.com/office/drawing/2014/main" id="{676F6070-24AD-4D7E-802B-A6734E33582B}"/>
              </a:ext>
            </a:extLst>
          </p:cNvPr>
          <p:cNvSpPr/>
          <p:nvPr/>
        </p:nvSpPr>
        <p:spPr>
          <a:xfrm>
            <a:off x="8074082" y="1964279"/>
            <a:ext cx="3624310" cy="3896989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rgbClr val="FF896D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申請資格是什麼？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7" name="Right Arrow 66">
            <a:extLst>
              <a:ext uri="{FF2B5EF4-FFF2-40B4-BE49-F238E27FC236}">
                <a16:creationId xmlns:a16="http://schemas.microsoft.com/office/drawing/2014/main" id="{1AFC4C71-6016-4497-B259-A0F52845B0DF}"/>
              </a:ext>
            </a:extLst>
          </p:cNvPr>
          <p:cNvSpPr/>
          <p:nvPr/>
        </p:nvSpPr>
        <p:spPr>
          <a:xfrm>
            <a:off x="475400" y="2070467"/>
            <a:ext cx="2812730" cy="864096"/>
          </a:xfrm>
          <a:prstGeom prst="rightArrow">
            <a:avLst>
              <a:gd name="adj1" fmla="val 65118"/>
              <a:gd name="adj2" fmla="val 84614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Right Arrow 80">
            <a:extLst>
              <a:ext uri="{FF2B5EF4-FFF2-40B4-BE49-F238E27FC236}">
                <a16:creationId xmlns:a16="http://schemas.microsoft.com/office/drawing/2014/main" id="{73FD92FB-5EC6-4424-B0D6-95F27DFAE786}"/>
              </a:ext>
            </a:extLst>
          </p:cNvPr>
          <p:cNvSpPr/>
          <p:nvPr/>
        </p:nvSpPr>
        <p:spPr>
          <a:xfrm>
            <a:off x="8074081" y="2088043"/>
            <a:ext cx="3409779" cy="864096"/>
          </a:xfrm>
          <a:prstGeom prst="rightArrow">
            <a:avLst>
              <a:gd name="adj1" fmla="val 65118"/>
              <a:gd name="adj2" fmla="val 84615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" name="矩形 10"/>
          <p:cNvSpPr/>
          <p:nvPr/>
        </p:nvSpPr>
        <p:spPr>
          <a:xfrm>
            <a:off x="1322160" y="222343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依法登記</a:t>
            </a:r>
          </a:p>
        </p:txBody>
      </p:sp>
      <p:sp>
        <p:nvSpPr>
          <p:cNvPr id="12" name="矩形 11"/>
          <p:cNvSpPr/>
          <p:nvPr/>
        </p:nvSpPr>
        <p:spPr>
          <a:xfrm>
            <a:off x="9115981" y="223315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艱困事業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655276" y="2939959"/>
            <a:ext cx="3086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依法辦理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公司登記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商業登記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有限合夥登記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之營利事業，或無上述登記而有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稅籍登記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之營利事業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3071416" y="5151426"/>
            <a:ext cx="844653" cy="632551"/>
            <a:chOff x="2749060" y="5120627"/>
            <a:chExt cx="844653" cy="632551"/>
          </a:xfrm>
        </p:grpSpPr>
        <p:sp>
          <p:nvSpPr>
            <p:cNvPr id="16" name="矩形 15"/>
            <p:cNvSpPr/>
            <p:nvPr/>
          </p:nvSpPr>
          <p:spPr>
            <a:xfrm>
              <a:off x="2910408" y="5282194"/>
              <a:ext cx="411664" cy="4116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060" y="5120627"/>
              <a:ext cx="844653" cy="632551"/>
            </a:xfrm>
            <a:prstGeom prst="rect">
              <a:avLst/>
            </a:prstGeom>
          </p:spPr>
        </p:pic>
      </p:grpSp>
      <p:grpSp>
        <p:nvGrpSpPr>
          <p:cNvPr id="18" name="群組 17"/>
          <p:cNvGrpSpPr/>
          <p:nvPr/>
        </p:nvGrpSpPr>
        <p:grpSpPr>
          <a:xfrm>
            <a:off x="7152118" y="5151426"/>
            <a:ext cx="844653" cy="632551"/>
            <a:chOff x="7513035" y="5120627"/>
            <a:chExt cx="844653" cy="632551"/>
          </a:xfrm>
        </p:grpSpPr>
        <p:sp>
          <p:nvSpPr>
            <p:cNvPr id="19" name="矩形 18"/>
            <p:cNvSpPr/>
            <p:nvPr/>
          </p:nvSpPr>
          <p:spPr>
            <a:xfrm>
              <a:off x="7674383" y="5282194"/>
              <a:ext cx="411664" cy="4116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3035" y="5120627"/>
              <a:ext cx="844653" cy="632551"/>
            </a:xfrm>
            <a:prstGeom prst="rect">
              <a:avLst/>
            </a:prstGeom>
          </p:spPr>
        </p:pic>
      </p:grpSp>
      <p:grpSp>
        <p:nvGrpSpPr>
          <p:cNvPr id="21" name="群組 20"/>
          <p:cNvGrpSpPr/>
          <p:nvPr/>
        </p:nvGrpSpPr>
        <p:grpSpPr>
          <a:xfrm>
            <a:off x="10910849" y="5151426"/>
            <a:ext cx="844653" cy="632551"/>
            <a:chOff x="11063303" y="5120627"/>
            <a:chExt cx="844653" cy="632551"/>
          </a:xfrm>
        </p:grpSpPr>
        <p:sp>
          <p:nvSpPr>
            <p:cNvPr id="22" name="矩形 21"/>
            <p:cNvSpPr/>
            <p:nvPr/>
          </p:nvSpPr>
          <p:spPr>
            <a:xfrm>
              <a:off x="11224651" y="5282194"/>
              <a:ext cx="411664" cy="4116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C9B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63303" y="5120627"/>
              <a:ext cx="844653" cy="632551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26" name="矩形 2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29" name="Right Arrow 66">
            <a:extLst>
              <a:ext uri="{FF2B5EF4-FFF2-40B4-BE49-F238E27FC236}">
                <a16:creationId xmlns:a16="http://schemas.microsoft.com/office/drawing/2014/main" id="{1AFC4C71-6016-4497-B259-A0F52845B0DF}"/>
              </a:ext>
            </a:extLst>
          </p:cNvPr>
          <p:cNvSpPr/>
          <p:nvPr/>
        </p:nvSpPr>
        <p:spPr>
          <a:xfrm>
            <a:off x="4004596" y="2088043"/>
            <a:ext cx="2812730" cy="864096"/>
          </a:xfrm>
          <a:prstGeom prst="rightArrow">
            <a:avLst>
              <a:gd name="adj1" fmla="val 65118"/>
              <a:gd name="adj2" fmla="val 84614"/>
            </a:avLst>
          </a:prstGeom>
          <a:solidFill>
            <a:srgbClr val="FF8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矩形 29"/>
          <p:cNvSpPr/>
          <p:nvPr/>
        </p:nvSpPr>
        <p:spPr>
          <a:xfrm>
            <a:off x="4880878" y="225848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稅籍登記</a:t>
            </a:r>
          </a:p>
        </p:txBody>
      </p:sp>
      <p:sp>
        <p:nvSpPr>
          <p:cNvPr id="31" name="文字方塊 30"/>
          <p:cNvSpPr txBox="1"/>
          <p:nvPr/>
        </p:nvSpPr>
        <p:spPr>
          <a:xfrm>
            <a:off x="4229153" y="3000108"/>
            <a:ext cx="35680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要有稅籍登記</a:t>
            </a:r>
            <a:endParaRPr lang="en-US" altLang="zh-TW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要有稅籍登記</a:t>
            </a:r>
            <a:endParaRPr lang="zh-TW" altLang="zh-TW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要有稅籍登記</a:t>
            </a:r>
            <a:endParaRPr lang="en-US" altLang="zh-TW" sz="32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zh-TW" altLang="en-US" sz="2000" dirty="0">
                <a:solidFill>
                  <a:schemeClr val="bg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很重要所以講三遍</a:t>
            </a:r>
            <a:endParaRPr lang="zh-TW" altLang="zh-TW" sz="2000" dirty="0">
              <a:solidFill>
                <a:schemeClr val="bg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580" y="1774990"/>
            <a:ext cx="878360" cy="8968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5303" y="1825953"/>
            <a:ext cx="741781" cy="920703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35201" y="1770461"/>
            <a:ext cx="980779" cy="965273"/>
          </a:xfrm>
          <a:prstGeom prst="rect">
            <a:avLst/>
          </a:prstGeom>
        </p:spPr>
      </p:pic>
      <p:sp>
        <p:nvSpPr>
          <p:cNvPr id="34" name="文字方塊 33"/>
          <p:cNvSpPr txBox="1"/>
          <p:nvPr/>
        </p:nvSpPr>
        <p:spPr>
          <a:xfrm>
            <a:off x="8290653" y="3037195"/>
            <a:ext cx="3182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營收衰退超過</a:t>
            </a:r>
            <a:r>
              <a:rPr lang="en-US" altLang="zh-TW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%</a:t>
            </a:r>
          </a:p>
        </p:txBody>
      </p:sp>
      <p:sp>
        <p:nvSpPr>
          <p:cNvPr id="35" name="矩形 34"/>
          <p:cNvSpPr/>
          <p:nvPr/>
        </p:nvSpPr>
        <p:spPr>
          <a:xfrm>
            <a:off x="3193607" y="6053841"/>
            <a:ext cx="5804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快速檢視 </a:t>
            </a:r>
            <a:r>
              <a:rPr lang="en-US" altLang="zh-TW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個勾</a:t>
            </a:r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，申請補貼 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馬上</a:t>
            </a:r>
            <a:r>
              <a:rPr lang="en-US" altLang="zh-TW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GO</a:t>
            </a:r>
            <a:endParaRPr lang="zh-TW" altLang="en-US" sz="2400" b="1" dirty="0">
              <a:solidFill>
                <a:schemeClr val="accent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3" name="圖片 32">
            <a:extLst>
              <a:ext uri="{FF2B5EF4-FFF2-40B4-BE49-F238E27FC236}">
                <a16:creationId xmlns:a16="http://schemas.microsoft.com/office/drawing/2014/main" id="{65216CDD-909F-8D42-8F47-32936B8FE2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600" y="3613063"/>
            <a:ext cx="1769224" cy="176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7853513" y="2356649"/>
            <a:ext cx="3929203" cy="3492000"/>
          </a:xfrm>
          <a:prstGeom prst="roundRect">
            <a:avLst>
              <a:gd name="adj" fmla="val 7734"/>
            </a:avLst>
          </a:prstGeom>
          <a:solidFill>
            <a:schemeClr val="accent5">
              <a:lumMod val="40000"/>
              <a:lumOff val="60000"/>
            </a:schemeClr>
          </a:solidFill>
          <a:ln w="25400"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23" name="Rounded Rectangle 71">
            <a:extLst>
              <a:ext uri="{FF2B5EF4-FFF2-40B4-BE49-F238E27FC236}">
                <a16:creationId xmlns:a16="http://schemas.microsoft.com/office/drawing/2014/main" id="{7D0BCF7D-5706-4743-9547-30B7A843D0E5}"/>
              </a:ext>
            </a:extLst>
          </p:cNvPr>
          <p:cNvSpPr/>
          <p:nvPr/>
        </p:nvSpPr>
        <p:spPr>
          <a:xfrm>
            <a:off x="392853" y="2356649"/>
            <a:ext cx="3929203" cy="3492000"/>
          </a:xfrm>
          <a:prstGeom prst="roundRect">
            <a:avLst>
              <a:gd name="adj" fmla="val 7734"/>
            </a:avLst>
          </a:prstGeom>
          <a:solidFill>
            <a:schemeClr val="bg2">
              <a:lumMod val="90000"/>
            </a:schemeClr>
          </a:solidFill>
          <a:ln w="25400"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grpSp>
        <p:nvGrpSpPr>
          <p:cNvPr id="15" name="群組 14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16" name="矩形 15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FF4C9425-B0EC-4F89-AE36-54395EBE9D33}"/>
              </a:ext>
            </a:extLst>
          </p:cNvPr>
          <p:cNvGrpSpPr/>
          <p:nvPr/>
        </p:nvGrpSpPr>
        <p:grpSpPr>
          <a:xfrm>
            <a:off x="3677966" y="2778065"/>
            <a:ext cx="4836069" cy="2649168"/>
            <a:chOff x="3628276" y="2846007"/>
            <a:chExt cx="4836069" cy="2649168"/>
          </a:xfrm>
        </p:grpSpPr>
        <p:grpSp>
          <p:nvGrpSpPr>
            <p:cNvPr id="19" name="Group 72">
              <a:extLst>
                <a:ext uri="{FF2B5EF4-FFF2-40B4-BE49-F238E27FC236}">
                  <a16:creationId xmlns:a16="http://schemas.microsoft.com/office/drawing/2014/main" id="{97EF545A-3D61-45BD-82BC-307EBC9273D3}"/>
                </a:ext>
              </a:extLst>
            </p:cNvPr>
            <p:cNvGrpSpPr/>
            <p:nvPr/>
          </p:nvGrpSpPr>
          <p:grpSpPr>
            <a:xfrm flipH="1">
              <a:off x="3628276" y="2846007"/>
              <a:ext cx="4836069" cy="2649168"/>
              <a:chOff x="2699792" y="2505597"/>
              <a:chExt cx="3312369" cy="1814494"/>
            </a:xfrm>
          </p:grpSpPr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AF74C709-BC62-4C7A-A0CC-550E238CE7A9}"/>
                  </a:ext>
                </a:extLst>
              </p:cNvPr>
              <p:cNvSpPr/>
              <p:nvPr/>
            </p:nvSpPr>
            <p:spPr>
              <a:xfrm>
                <a:off x="3419875" y="2719466"/>
                <a:ext cx="1872208" cy="1378704"/>
              </a:xfrm>
              <a:custGeom>
                <a:avLst/>
                <a:gdLst/>
                <a:ahLst/>
                <a:cxnLst/>
                <a:rect l="l" t="t" r="r" b="b"/>
                <a:pathLst>
                  <a:path w="1872208" h="2211045">
                    <a:moveTo>
                      <a:pt x="0" y="0"/>
                    </a:moveTo>
                    <a:lnTo>
                      <a:pt x="9128" y="10788"/>
                    </a:lnTo>
                    <a:lnTo>
                      <a:pt x="1872208" y="1456894"/>
                    </a:lnTo>
                    <a:lnTo>
                      <a:pt x="1872208" y="2211045"/>
                    </a:lnTo>
                    <a:lnTo>
                      <a:pt x="1870585" y="2209702"/>
                    </a:lnTo>
                    <a:lnTo>
                      <a:pt x="0" y="77254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" name="Right Arrow 5">
                <a:extLst>
                  <a:ext uri="{FF2B5EF4-FFF2-40B4-BE49-F238E27FC236}">
                    <a16:creationId xmlns:a16="http://schemas.microsoft.com/office/drawing/2014/main" id="{D546C3D1-FF69-4C30-877B-FBD81847150E}"/>
                  </a:ext>
                </a:extLst>
              </p:cNvPr>
              <p:cNvSpPr/>
              <p:nvPr/>
            </p:nvSpPr>
            <p:spPr>
              <a:xfrm>
                <a:off x="3419873" y="2505597"/>
                <a:ext cx="2592288" cy="1041470"/>
              </a:xfrm>
              <a:prstGeom prst="rightArrow">
                <a:avLst>
                  <a:gd name="adj1" fmla="val 58399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" name="Right Arrow 33">
                <a:extLst>
                  <a:ext uri="{FF2B5EF4-FFF2-40B4-BE49-F238E27FC236}">
                    <a16:creationId xmlns:a16="http://schemas.microsoft.com/office/drawing/2014/main" id="{720E6A78-AF28-4E3B-BD07-558B20FE225E}"/>
                  </a:ext>
                </a:extLst>
              </p:cNvPr>
              <p:cNvSpPr/>
              <p:nvPr/>
            </p:nvSpPr>
            <p:spPr>
              <a:xfrm rot="10800000">
                <a:off x="2699792" y="3278621"/>
                <a:ext cx="2592288" cy="1041470"/>
              </a:xfrm>
              <a:prstGeom prst="rightArrow">
                <a:avLst>
                  <a:gd name="adj1" fmla="val 58399"/>
                  <a:gd name="adj2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25" name="矩形 24"/>
            <p:cNvSpPr/>
            <p:nvPr/>
          </p:nvSpPr>
          <p:spPr>
            <a:xfrm>
              <a:off x="4106041" y="3252339"/>
              <a:ext cx="330698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減輕</a:t>
              </a:r>
              <a:r>
                <a:rPr lang="zh-TW" altLang="en-US" sz="40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發薪</a:t>
              </a:r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成本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4820905" y="4370164"/>
              <a:ext cx="330698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減輕</a:t>
              </a:r>
              <a:r>
                <a:rPr lang="zh-TW" altLang="en-US" sz="4000" b="1" dirty="0">
                  <a:solidFill>
                    <a:srgbClr val="FFFF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營運</a:t>
              </a:r>
              <a:r>
                <a:rPr lang="zh-TW" altLang="en-US" sz="40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成本</a:t>
              </a:r>
            </a:p>
          </p:txBody>
        </p:sp>
      </p:grpSp>
      <p:sp>
        <p:nvSpPr>
          <p:cNvPr id="27" name="文字方塊 26"/>
          <p:cNvSpPr txBox="1"/>
          <p:nvPr/>
        </p:nvSpPr>
        <p:spPr>
          <a:xfrm>
            <a:off x="455141" y="3438092"/>
            <a:ext cx="3397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每員工補貼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經常性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薪資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，每人每月補貼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上限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元，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共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TW" altLang="en-US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106091" y="2590520"/>
            <a:ext cx="2781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薪資補貼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8460926" y="2590520"/>
            <a:ext cx="362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8441860" y="3622758"/>
            <a:ext cx="3233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提供企業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一次性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營運資金補貼，</a:t>
            </a: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按員工數乘以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萬元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計算</a:t>
            </a:r>
            <a:r>
              <a:rPr lang="zh-TW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</a:p>
        </p:txBody>
      </p:sp>
      <p:pic>
        <p:nvPicPr>
          <p:cNvPr id="32" name="圖片 31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98057" y="2440585"/>
            <a:ext cx="950079" cy="946201"/>
          </a:xfrm>
          <a:prstGeom prst="rect">
            <a:avLst/>
          </a:prstGeom>
        </p:spPr>
      </p:pic>
      <p:pic>
        <p:nvPicPr>
          <p:cNvPr id="33" name="圖片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3385" y="2430810"/>
            <a:ext cx="1027807" cy="965750"/>
          </a:xfrm>
          <a:prstGeom prst="rect">
            <a:avLst/>
          </a:prstGeom>
        </p:spPr>
      </p:pic>
      <p:grpSp>
        <p:nvGrpSpPr>
          <p:cNvPr id="5" name="群組 4">
            <a:extLst>
              <a:ext uri="{FF2B5EF4-FFF2-40B4-BE49-F238E27FC236}">
                <a16:creationId xmlns:a16="http://schemas.microsoft.com/office/drawing/2014/main" id="{4C417D86-2EE9-4F88-A47F-DE7708C3CB57}"/>
              </a:ext>
            </a:extLst>
          </p:cNvPr>
          <p:cNvGrpSpPr/>
          <p:nvPr/>
        </p:nvGrpSpPr>
        <p:grpSpPr>
          <a:xfrm>
            <a:off x="1955072" y="5927888"/>
            <a:ext cx="8281857" cy="584775"/>
            <a:chOff x="566279" y="5927888"/>
            <a:chExt cx="8281857" cy="584775"/>
          </a:xfrm>
        </p:grpSpPr>
        <p:sp>
          <p:nvSpPr>
            <p:cNvPr id="34" name="文字方塊 33"/>
            <p:cNvSpPr txBox="1"/>
            <p:nvPr/>
          </p:nvSpPr>
          <p:spPr>
            <a:xfrm>
              <a:off x="566279" y="5927888"/>
              <a:ext cx="1897432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受理期間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2628900" y="5989443"/>
              <a:ext cx="62192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自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109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年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4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21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日</a:t>
              </a:r>
              <a:r>
                <a:rPr lang="zh-TW" altLang="en-US" sz="24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起至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109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年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7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  <a:r>
                <a:rPr lang="en-US" altLang="zh-TW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31</a:t>
              </a:r>
              <a:r>
                <a:rPr lang="zh-TW" altLang="en-US" sz="2400" b="1" dirty="0">
                  <a:solidFill>
                    <a:srgbClr val="FF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日</a:t>
              </a:r>
              <a:endParaRPr lang="zh-TW" altLang="zh-TW" sz="200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1767362" y="1540542"/>
            <a:ext cx="8505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共編列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182.3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億</a:t>
            </a:r>
            <a:r>
              <a:rPr lang="zh-TW" alt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，至少可以補助</a:t>
            </a:r>
            <a:r>
              <a:rPr lang="en-US" altLang="zh-TW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30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萬</a:t>
            </a:r>
            <a:r>
              <a:rPr lang="zh-TW" alt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標楷體" panose="03000509000000000000" pitchFamily="65" charset="-120"/>
              </a:rPr>
              <a:t>名以上企業員工</a:t>
            </a:r>
            <a:endParaRPr lang="zh-TW" altLang="zh-TW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1310" y="4945593"/>
            <a:ext cx="3750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範例：</a:t>
            </a:r>
            <a:endParaRPr lang="en-US" altLang="zh-TW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公司之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員工月薪為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萬元</a:t>
            </a:r>
            <a:r>
              <a:rPr lang="zh-TW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則可獲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萬</a:t>
            </a:r>
            <a:r>
              <a:rPr lang="en-US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HK" altLang="zh-TW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千元補貼</a:t>
            </a:r>
            <a:endParaRPr lang="zh-TW" altLang="en-US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481463" y="4840791"/>
            <a:ext cx="31770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範例：</a:t>
            </a:r>
            <a:endParaRPr lang="en-US" altLang="zh-TW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公司有</a:t>
            </a:r>
            <a:r>
              <a:rPr lang="en-US" altLang="zh-TW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位員工，則可獲</a:t>
            </a:r>
            <a:r>
              <a:rPr lang="en-US" altLang="zh-TW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TW" altLang="en-US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萬元補貼</a:t>
            </a:r>
            <a:endParaRPr lang="zh-TW" altLang="en-US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1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補貼內容有哪些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179347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6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58" name="矩形 57"/>
          <p:cNvSpPr/>
          <p:nvPr/>
        </p:nvSpPr>
        <p:spPr>
          <a:xfrm>
            <a:off x="548726" y="2574191"/>
            <a:ext cx="50925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營業人銷售額與稅額申報書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(401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403)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核定書</a:t>
            </a:r>
            <a:r>
              <a:rPr lang="en-US" altLang="zh-TW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(405)</a:t>
            </a:r>
          </a:p>
          <a:p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任一期</a:t>
            </a:r>
            <a:r>
              <a:rPr lang="zh-TW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合計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804765" y="3949263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比</a:t>
            </a:r>
          </a:p>
        </p:txBody>
      </p:sp>
      <p:sp>
        <p:nvSpPr>
          <p:cNvPr id="72" name="矩形 71"/>
          <p:cNvSpPr/>
          <p:nvPr/>
        </p:nvSpPr>
        <p:spPr>
          <a:xfrm>
            <a:off x="6562467" y="4366325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下半年任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橢圓 72"/>
          <p:cNvSpPr/>
          <p:nvPr/>
        </p:nvSpPr>
        <p:spPr>
          <a:xfrm>
            <a:off x="6189889" y="4375657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矩形 81"/>
          <p:cNvSpPr/>
          <p:nvPr/>
        </p:nvSpPr>
        <p:spPr>
          <a:xfrm>
            <a:off x="6562467" y="2170905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6189889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id="{39B5E3AD-F625-4231-9E49-6600E8808E3A}"/>
              </a:ext>
            </a:extLst>
          </p:cNvPr>
          <p:cNvSpPr txBox="1"/>
          <p:nvPr/>
        </p:nvSpPr>
        <p:spPr>
          <a:xfrm>
            <a:off x="10136401" y="3936453"/>
            <a:ext cx="180690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1719575" y="1448674"/>
            <a:ext cx="855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凡依法登記之營利事業，且營業額減少</a:t>
            </a:r>
            <a:r>
              <a:rPr lang="en-US" altLang="zh-TW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</a:p>
        </p:txBody>
      </p:sp>
      <p:sp>
        <p:nvSpPr>
          <p:cNvPr id="46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我算艱困事業嗎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50" name="矩形 49"/>
          <p:cNvSpPr/>
          <p:nvPr/>
        </p:nvSpPr>
        <p:spPr>
          <a:xfrm>
            <a:off x="633180" y="4073666"/>
            <a:ext cx="2779667" cy="1770873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73455" y="4458084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636457" y="4458084"/>
            <a:ext cx="7505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499459" y="4458084"/>
            <a:ext cx="7505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52616" y="5357320"/>
            <a:ext cx="79220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615618" y="5357320"/>
            <a:ext cx="79220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688473" y="410573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403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679389" y="501166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405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" name="直線接點 2"/>
          <p:cNvCxnSpPr>
            <a:stCxn id="50" idx="1"/>
            <a:endCxn id="50" idx="3"/>
          </p:cNvCxnSpPr>
          <p:nvPr/>
        </p:nvCxnSpPr>
        <p:spPr>
          <a:xfrm>
            <a:off x="633180" y="4959103"/>
            <a:ext cx="2779667" cy="0"/>
          </a:xfrm>
          <a:prstGeom prst="line">
            <a:avLst/>
          </a:prstGeom>
          <a:ln w="12700">
            <a:solidFill>
              <a:srgbClr val="91C6F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6634733" y="2567844"/>
            <a:ext cx="3202990" cy="1770873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775007" y="2952262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7777399" y="2952262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754168" y="3851498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6690026" y="259990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403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6680942" y="350584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405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直線接點 75"/>
          <p:cNvCxnSpPr>
            <a:stCxn id="65" idx="1"/>
            <a:endCxn id="65" idx="3"/>
          </p:cNvCxnSpPr>
          <p:nvPr/>
        </p:nvCxnSpPr>
        <p:spPr>
          <a:xfrm>
            <a:off x="6634733" y="3453281"/>
            <a:ext cx="3202990" cy="0"/>
          </a:xfrm>
          <a:prstGeom prst="line">
            <a:avLst/>
          </a:prstGeom>
          <a:ln w="12700">
            <a:solidFill>
              <a:srgbClr val="91C6F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6634733" y="4769110"/>
            <a:ext cx="3202990" cy="1770873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775007" y="5153528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7.8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777399" y="5153528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9.10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8779791" y="5153528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11.12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754168" y="6052764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7-9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7777399" y="6052764"/>
            <a:ext cx="900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10-12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文字方塊 85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6690026" y="4801174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403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文字方塊 86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6680942" y="570710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405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8" name="直線接點 87"/>
          <p:cNvCxnSpPr>
            <a:stCxn id="77" idx="1"/>
            <a:endCxn id="77" idx="3"/>
          </p:cNvCxnSpPr>
          <p:nvPr/>
        </p:nvCxnSpPr>
        <p:spPr>
          <a:xfrm>
            <a:off x="6634733" y="5654547"/>
            <a:ext cx="3202990" cy="0"/>
          </a:xfrm>
          <a:prstGeom prst="line">
            <a:avLst/>
          </a:prstGeom>
          <a:ln w="12700">
            <a:solidFill>
              <a:srgbClr val="91C6F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7B10C00C-48E2-458A-81FB-6C0E1A732987}"/>
              </a:ext>
            </a:extLst>
          </p:cNvPr>
          <p:cNvSpPr txBox="1"/>
          <p:nvPr/>
        </p:nvSpPr>
        <p:spPr>
          <a:xfrm>
            <a:off x="548726" y="1930780"/>
            <a:ext cx="165527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方法一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8958C41-AAD9-475F-AA37-50D1D9BC2429}"/>
              </a:ext>
            </a:extLst>
          </p:cNvPr>
          <p:cNvSpPr txBox="1"/>
          <p:nvPr/>
        </p:nvSpPr>
        <p:spPr>
          <a:xfrm>
            <a:off x="376129" y="6036192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ctr">
              <a:defRPr sz="2400" b="1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TW" altLang="en-US" sz="3200" dirty="0">
                <a:solidFill>
                  <a:srgbClr val="FF0000"/>
                </a:solidFill>
              </a:rPr>
              <a:t>免附</a:t>
            </a:r>
            <a:r>
              <a:rPr lang="zh-TW" altLang="en-US" dirty="0">
                <a:solidFill>
                  <a:schemeClr val="tx1"/>
                </a:solidFill>
              </a:rPr>
              <a:t>統一發票、自結營收報表，</a:t>
            </a:r>
            <a:r>
              <a:rPr lang="zh-TW" altLang="en-US" sz="3200" dirty="0">
                <a:solidFill>
                  <a:srgbClr val="FF0000"/>
                </a:solidFill>
              </a:rPr>
              <a:t>最簡易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7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4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633180" y="3571860"/>
            <a:ext cx="2779667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73455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636457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499459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73455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636457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48726" y="2574191"/>
            <a:ext cx="3219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任連續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461546" y="263100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766346" y="2170905"/>
            <a:ext cx="2825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下半年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714101" y="3062678"/>
            <a:ext cx="230044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7-12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</a:p>
        </p:txBody>
      </p:sp>
      <p:cxnSp>
        <p:nvCxnSpPr>
          <p:cNvPr id="62" name="直線接點 61"/>
          <p:cNvCxnSpPr/>
          <p:nvPr/>
        </p:nvCxnSpPr>
        <p:spPr>
          <a:xfrm>
            <a:off x="7714101" y="3425033"/>
            <a:ext cx="230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8681271" y="3394212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2400" dirty="0"/>
          </a:p>
        </p:txBody>
      </p:sp>
      <p:sp>
        <p:nvSpPr>
          <p:cNvPr id="64" name="矩形 63"/>
          <p:cNvSpPr/>
          <p:nvPr/>
        </p:nvSpPr>
        <p:spPr>
          <a:xfrm>
            <a:off x="3438720" y="394285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比</a:t>
            </a:r>
          </a:p>
        </p:txBody>
      </p:sp>
      <p:sp>
        <p:nvSpPr>
          <p:cNvPr id="65" name="橢圓 64"/>
          <p:cNvSpPr/>
          <p:nvPr/>
        </p:nvSpPr>
        <p:spPr>
          <a:xfrm>
            <a:off x="741721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6" name="矩形 65"/>
          <p:cNvSpPr/>
          <p:nvPr/>
        </p:nvSpPr>
        <p:spPr>
          <a:xfrm>
            <a:off x="428923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409793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280101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50409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409793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80101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666881" y="424648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橢圓 72"/>
          <p:cNvSpPr/>
          <p:nvPr/>
        </p:nvSpPr>
        <p:spPr>
          <a:xfrm>
            <a:off x="421432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4" name="矩形 73"/>
          <p:cNvSpPr/>
          <p:nvPr/>
        </p:nvSpPr>
        <p:spPr>
          <a:xfrm>
            <a:off x="749287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7605873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8479901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9353928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3.4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610834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8479901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766345" y="424648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橢圓 80"/>
          <p:cNvSpPr/>
          <p:nvPr/>
        </p:nvSpPr>
        <p:spPr>
          <a:xfrm>
            <a:off x="741721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2" name="矩形 81"/>
          <p:cNvSpPr/>
          <p:nvPr/>
        </p:nvSpPr>
        <p:spPr>
          <a:xfrm>
            <a:off x="4586904" y="2170905"/>
            <a:ext cx="292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橢圓 82"/>
          <p:cNvSpPr/>
          <p:nvPr/>
        </p:nvSpPr>
        <p:spPr>
          <a:xfrm>
            <a:off x="421432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矩形 83"/>
          <p:cNvSpPr/>
          <p:nvPr/>
        </p:nvSpPr>
        <p:spPr>
          <a:xfrm>
            <a:off x="4288958" y="265786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409793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280101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6150409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4409793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280101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id="{39B5E3AD-F625-4231-9E49-6600E8808E3A}"/>
              </a:ext>
            </a:extLst>
          </p:cNvPr>
          <p:cNvSpPr txBox="1"/>
          <p:nvPr/>
        </p:nvSpPr>
        <p:spPr>
          <a:xfrm>
            <a:off x="10256368" y="3942858"/>
            <a:ext cx="180690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1" name="文字方塊 90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4508363" y="268324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B26742B4-2F62-4662-B259-D7735C55380E}"/>
              </a:ext>
            </a:extLst>
          </p:cNvPr>
          <p:cNvSpPr txBox="1"/>
          <p:nvPr/>
        </p:nvSpPr>
        <p:spPr>
          <a:xfrm>
            <a:off x="4508363" y="500742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93" name="文字方塊 92">
            <a:extLst>
              <a:ext uri="{FF2B5EF4-FFF2-40B4-BE49-F238E27FC236}">
                <a16:creationId xmlns:a16="http://schemas.microsoft.com/office/drawing/2014/main" id="{D934FCE0-719B-4121-B364-60ECCD1F32F8}"/>
              </a:ext>
            </a:extLst>
          </p:cNvPr>
          <p:cNvSpPr txBox="1"/>
          <p:nvPr/>
        </p:nvSpPr>
        <p:spPr>
          <a:xfrm>
            <a:off x="7525734" y="500227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96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我算艱困事業嗎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98" name="文字方塊 97"/>
          <p:cNvSpPr txBox="1"/>
          <p:nvPr/>
        </p:nvSpPr>
        <p:spPr>
          <a:xfrm>
            <a:off x="1719575" y="1448674"/>
            <a:ext cx="855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凡依法登記之營利事業，且營業額減少</a:t>
            </a:r>
            <a:r>
              <a:rPr lang="en-US" altLang="zh-TW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D756AB3-C15E-4645-ABD3-93E21F225CFA}"/>
              </a:ext>
            </a:extLst>
          </p:cNvPr>
          <p:cNvSpPr txBox="1"/>
          <p:nvPr/>
        </p:nvSpPr>
        <p:spPr>
          <a:xfrm>
            <a:off x="548726" y="1930780"/>
            <a:ext cx="165527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方法二</a:t>
            </a:r>
          </a:p>
        </p:txBody>
      </p:sp>
    </p:spTree>
    <p:extLst>
      <p:ext uri="{BB962C8B-B14F-4D97-AF65-F5344CB8AC3E}">
        <p14:creationId xmlns:p14="http://schemas.microsoft.com/office/powerpoint/2010/main" val="113886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5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97" name="矩形 96"/>
          <p:cNvSpPr/>
          <p:nvPr/>
        </p:nvSpPr>
        <p:spPr>
          <a:xfrm>
            <a:off x="548726" y="2574191"/>
            <a:ext cx="25839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</a:t>
            </a:r>
            <a:r>
              <a:rPr lang="en-US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zh-TW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5" name="文字方塊 134"/>
          <p:cNvSpPr txBox="1"/>
          <p:nvPr/>
        </p:nvSpPr>
        <p:spPr>
          <a:xfrm>
            <a:off x="1719575" y="1448674"/>
            <a:ext cx="855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凡依法登記之營利事業，且營業額減少</a:t>
            </a:r>
            <a:r>
              <a:rPr lang="en-US" altLang="zh-TW" sz="3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</a:p>
        </p:txBody>
      </p:sp>
      <p:sp>
        <p:nvSpPr>
          <p:cNvPr id="62" name="矩形 61"/>
          <p:cNvSpPr/>
          <p:nvPr/>
        </p:nvSpPr>
        <p:spPr>
          <a:xfrm>
            <a:off x="633180" y="3571860"/>
            <a:ext cx="2779667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73455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636457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2499459" y="3732509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73455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636457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499459" y="4212645"/>
            <a:ext cx="75052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586904" y="2170905"/>
            <a:ext cx="292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421432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矩形 54"/>
          <p:cNvSpPr/>
          <p:nvPr/>
        </p:nvSpPr>
        <p:spPr>
          <a:xfrm>
            <a:off x="4288958" y="265786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409793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280101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150409" y="309761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409793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280101" y="352647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25B50EDE-67C0-4429-9083-FA9FF908967A}"/>
              </a:ext>
            </a:extLst>
          </p:cNvPr>
          <p:cNvSpPr txBox="1"/>
          <p:nvPr/>
        </p:nvSpPr>
        <p:spPr>
          <a:xfrm>
            <a:off x="4508363" y="268324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72" name="矩形 71"/>
          <p:cNvSpPr/>
          <p:nvPr/>
        </p:nvSpPr>
        <p:spPr>
          <a:xfrm>
            <a:off x="7461546" y="2631005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766346" y="2170905"/>
            <a:ext cx="2825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下半年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7714101" y="3062678"/>
            <a:ext cx="230044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7-12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</a:p>
        </p:txBody>
      </p:sp>
      <p:cxnSp>
        <p:nvCxnSpPr>
          <p:cNvPr id="75" name="直線接點 74"/>
          <p:cNvCxnSpPr/>
          <p:nvPr/>
        </p:nvCxnSpPr>
        <p:spPr>
          <a:xfrm>
            <a:off x="7714101" y="3425033"/>
            <a:ext cx="230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8681271" y="3394212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2400" dirty="0"/>
          </a:p>
        </p:txBody>
      </p:sp>
      <p:sp>
        <p:nvSpPr>
          <p:cNvPr id="77" name="橢圓 76"/>
          <p:cNvSpPr/>
          <p:nvPr/>
        </p:nvSpPr>
        <p:spPr>
          <a:xfrm>
            <a:off x="7417216" y="2175571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8" name="標題 2"/>
          <p:cNvSpPr txBox="1">
            <a:spLocks/>
          </p:cNvSpPr>
          <p:nvPr/>
        </p:nvSpPr>
        <p:spPr>
          <a:xfrm>
            <a:off x="566279" y="292536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我算艱困事業嗎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80" name="矩形 79"/>
          <p:cNvSpPr/>
          <p:nvPr/>
        </p:nvSpPr>
        <p:spPr>
          <a:xfrm>
            <a:off x="428923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409793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280101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150409" y="5401874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409793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280101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666882" y="4385382"/>
            <a:ext cx="2172038" cy="3693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橢圓 86"/>
          <p:cNvSpPr/>
          <p:nvPr/>
        </p:nvSpPr>
        <p:spPr>
          <a:xfrm>
            <a:off x="421432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8" name="矩形 87"/>
          <p:cNvSpPr/>
          <p:nvPr/>
        </p:nvSpPr>
        <p:spPr>
          <a:xfrm>
            <a:off x="7492878" y="4865530"/>
            <a:ext cx="2779200" cy="1548000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/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7605873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8479901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9353928" y="5396722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610834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8479901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7766346" y="4385382"/>
            <a:ext cx="2172038" cy="36933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同期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營業額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5" name="橢圓 94"/>
          <p:cNvSpPr/>
          <p:nvPr/>
        </p:nvSpPr>
        <p:spPr>
          <a:xfrm>
            <a:off x="7417216" y="4390048"/>
            <a:ext cx="36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B26742B4-2F62-4662-B259-D7735C55380E}"/>
              </a:ext>
            </a:extLst>
          </p:cNvPr>
          <p:cNvSpPr txBox="1"/>
          <p:nvPr/>
        </p:nvSpPr>
        <p:spPr>
          <a:xfrm>
            <a:off x="4508363" y="5007428"/>
            <a:ext cx="81464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108" name="文字方塊 107">
            <a:extLst>
              <a:ext uri="{FF2B5EF4-FFF2-40B4-BE49-F238E27FC236}">
                <a16:creationId xmlns:a16="http://schemas.microsoft.com/office/drawing/2014/main" id="{D934FCE0-719B-4121-B364-60ECCD1F32F8}"/>
              </a:ext>
            </a:extLst>
          </p:cNvPr>
          <p:cNvSpPr txBox="1"/>
          <p:nvPr/>
        </p:nvSpPr>
        <p:spPr>
          <a:xfrm>
            <a:off x="7525734" y="5002276"/>
            <a:ext cx="814647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131" name="矩形 130"/>
          <p:cNvSpPr/>
          <p:nvPr/>
        </p:nvSpPr>
        <p:spPr>
          <a:xfrm>
            <a:off x="6150409" y="5830728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9353928" y="5825576"/>
            <a:ext cx="7920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noAutofit/>
          </a:bodyPr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文字方塊 135">
            <a:extLst>
              <a:ext uri="{FF2B5EF4-FFF2-40B4-BE49-F238E27FC236}">
                <a16:creationId xmlns:a16="http://schemas.microsoft.com/office/drawing/2014/main" id="{39B5E3AD-F625-4231-9E49-6600E8808E3A}"/>
              </a:ext>
            </a:extLst>
          </p:cNvPr>
          <p:cNvSpPr txBox="1"/>
          <p:nvPr/>
        </p:nvSpPr>
        <p:spPr>
          <a:xfrm>
            <a:off x="10256368" y="3942858"/>
            <a:ext cx="1806905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少</a:t>
            </a:r>
            <a:r>
              <a:rPr lang="en-US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50%</a:t>
            </a:r>
            <a:endParaRPr lang="zh-TW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3438720" y="3942858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比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6E449964-E083-41F7-BA17-D77B7D8793C8}"/>
              </a:ext>
            </a:extLst>
          </p:cNvPr>
          <p:cNvSpPr txBox="1"/>
          <p:nvPr/>
        </p:nvSpPr>
        <p:spPr>
          <a:xfrm>
            <a:off x="548726" y="1930780"/>
            <a:ext cx="1655272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方法三</a:t>
            </a:r>
          </a:p>
        </p:txBody>
      </p:sp>
    </p:spTree>
    <p:extLst>
      <p:ext uri="{BB962C8B-B14F-4D97-AF65-F5344CB8AC3E}">
        <p14:creationId xmlns:p14="http://schemas.microsoft.com/office/powerpoint/2010/main" val="213325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25805"/>
              </p:ext>
            </p:extLst>
          </p:nvPr>
        </p:nvGraphicFramePr>
        <p:xfrm>
          <a:off x="1019383" y="2565897"/>
          <a:ext cx="10612746" cy="386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8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94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lang="zh-TW" altLang="en-US" sz="24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008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022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459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7</a:t>
            </a:r>
            <a:endParaRPr 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7" name="矩形 6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1466710" y="1294793"/>
            <a:ext cx="1229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自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發生艱困事實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月份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起，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最多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109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月至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個月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之員工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成薪資補貼</a:t>
            </a:r>
            <a:endParaRPr lang="en-US" altLang="zh-TW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89724" y="3094262"/>
            <a:ext cx="6948824" cy="36902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發生艱困事實</a:t>
            </a:r>
          </a:p>
        </p:txBody>
      </p:sp>
      <p:sp>
        <p:nvSpPr>
          <p:cNvPr id="13" name="矩形 12"/>
          <p:cNvSpPr/>
          <p:nvPr/>
        </p:nvSpPr>
        <p:spPr>
          <a:xfrm>
            <a:off x="6384031" y="3546146"/>
            <a:ext cx="5248099" cy="334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可領薪資補貼月份</a:t>
            </a:r>
          </a:p>
        </p:txBody>
      </p:sp>
      <p:sp>
        <p:nvSpPr>
          <p:cNvPr id="14" name="矩形 13"/>
          <p:cNvSpPr/>
          <p:nvPr/>
        </p:nvSpPr>
        <p:spPr>
          <a:xfrm>
            <a:off x="8184232" y="4757688"/>
            <a:ext cx="3447898" cy="3856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可領薪資補貼月份</a:t>
            </a:r>
          </a:p>
        </p:txBody>
      </p:sp>
      <p:sp>
        <p:nvSpPr>
          <p:cNvPr id="15" name="矩形 14"/>
          <p:cNvSpPr/>
          <p:nvPr/>
        </p:nvSpPr>
        <p:spPr>
          <a:xfrm>
            <a:off x="9984431" y="5279612"/>
            <a:ext cx="1647699" cy="576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</a:t>
            </a:r>
            <a:endParaRPr lang="en-US" altLang="zh-TW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艱困事實</a:t>
            </a:r>
          </a:p>
        </p:txBody>
      </p:sp>
      <p:sp>
        <p:nvSpPr>
          <p:cNvPr id="16" name="矩形 15"/>
          <p:cNvSpPr/>
          <p:nvPr/>
        </p:nvSpPr>
        <p:spPr>
          <a:xfrm>
            <a:off x="9984431" y="5934896"/>
            <a:ext cx="1647699" cy="57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可領薪資</a:t>
            </a:r>
            <a:endParaRPr lang="en-US" altLang="zh-TW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補貼月份</a:t>
            </a:r>
          </a:p>
        </p:txBody>
      </p:sp>
      <p:sp>
        <p:nvSpPr>
          <p:cNvPr id="17" name="矩形 16"/>
          <p:cNvSpPr/>
          <p:nvPr/>
        </p:nvSpPr>
        <p:spPr>
          <a:xfrm>
            <a:off x="244629" y="3192041"/>
            <a:ext cx="745064" cy="68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案例</a:t>
            </a:r>
            <a:r>
              <a:rPr lang="en-US" altLang="zh-TW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</a:p>
        </p:txBody>
      </p:sp>
      <p:sp>
        <p:nvSpPr>
          <p:cNvPr id="20" name="矩形 19"/>
          <p:cNvSpPr/>
          <p:nvPr/>
        </p:nvSpPr>
        <p:spPr>
          <a:xfrm>
            <a:off x="8186216" y="4071670"/>
            <a:ext cx="1626064" cy="5760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發生</a:t>
            </a:r>
            <a:endParaRPr lang="en-US" altLang="zh-TW" sz="24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艱困事實</a:t>
            </a:r>
          </a:p>
        </p:txBody>
      </p:sp>
      <p:sp>
        <p:nvSpPr>
          <p:cNvPr id="21" name="矩形 20"/>
          <p:cNvSpPr/>
          <p:nvPr/>
        </p:nvSpPr>
        <p:spPr>
          <a:xfrm>
            <a:off x="244629" y="4276269"/>
            <a:ext cx="745064" cy="68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案例２</a:t>
            </a:r>
            <a:endParaRPr lang="en-US" altLang="zh-TW" sz="20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4629" y="5526475"/>
            <a:ext cx="745064" cy="6882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案例３</a:t>
            </a:r>
            <a:endParaRPr lang="en-US" altLang="zh-TW" sz="20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標題 2"/>
          <p:cNvSpPr txBox="1">
            <a:spLocks/>
          </p:cNvSpPr>
          <p:nvPr/>
        </p:nvSpPr>
        <p:spPr>
          <a:xfrm>
            <a:off x="566279" y="197940"/>
            <a:ext cx="11227653" cy="110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r>
              <a:rPr lang="zh-TW" altLang="en-US" u="sng" dirty="0"/>
              <a:t>補貼月份怎麼看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09DD98F-A046-4781-BBA7-AA24F217568C}"/>
              </a:ext>
            </a:extLst>
          </p:cNvPr>
          <p:cNvSpPr txBox="1"/>
          <p:nvPr/>
        </p:nvSpPr>
        <p:spPr>
          <a:xfrm>
            <a:off x="62710" y="1304711"/>
            <a:ext cx="1404000" cy="461665"/>
          </a:xfrm>
          <a:prstGeom prst="rect">
            <a:avLst/>
          </a:prstGeom>
          <a:solidFill>
            <a:srgbClr val="0C9B74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薪資補貼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C0F104C-4D0C-4475-BD1E-F9FFBF207433}"/>
              </a:ext>
            </a:extLst>
          </p:cNvPr>
          <p:cNvSpPr txBox="1"/>
          <p:nvPr/>
        </p:nvSpPr>
        <p:spPr>
          <a:xfrm>
            <a:off x="81724" y="1885727"/>
            <a:ext cx="2016000" cy="461665"/>
          </a:xfrm>
          <a:prstGeom prst="rect">
            <a:avLst/>
          </a:prstGeom>
          <a:solidFill>
            <a:srgbClr val="0C9B74"/>
          </a:solidFill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2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營運資金補貼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8E7CDA0-3F58-44C9-9110-F1FC5008D5B5}"/>
              </a:ext>
            </a:extLst>
          </p:cNvPr>
          <p:cNvSpPr/>
          <p:nvPr/>
        </p:nvSpPr>
        <p:spPr>
          <a:xfrm>
            <a:off x="2097724" y="1886600"/>
            <a:ext cx="634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不論發生艱困事實之月份，</a:t>
            </a:r>
            <a:r>
              <a:rPr lang="zh-TW" altLang="en-US" sz="24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一次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補貼營運資金</a:t>
            </a:r>
          </a:p>
        </p:txBody>
      </p:sp>
    </p:spTree>
    <p:extLst>
      <p:ext uri="{BB962C8B-B14F-4D97-AF65-F5344CB8AC3E}">
        <p14:creationId xmlns:p14="http://schemas.microsoft.com/office/powerpoint/2010/main" val="243409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566279" y="292536"/>
            <a:ext cx="11227653" cy="1102312"/>
          </a:xfrm>
        </p:spPr>
        <p:txBody>
          <a:bodyPr/>
          <a:lstStyle/>
          <a:p>
            <a:r>
              <a:rPr lang="zh-TW" altLang="en-US" u="sng" dirty="0"/>
              <a:t>還要注意哪些事項</a:t>
            </a:r>
            <a:r>
              <a:rPr lang="en-US" altLang="zh-TW" u="sng" dirty="0"/>
              <a:t>?</a:t>
            </a:r>
            <a:endParaRPr lang="zh-TW" altLang="en-US" u="sng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dirty="0"/>
              <a:t>8</a:t>
            </a:r>
            <a:endParaRPr 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9429546" y="313028"/>
            <a:ext cx="2469182" cy="769012"/>
            <a:chOff x="9770686" y="373988"/>
            <a:chExt cx="2143281" cy="667512"/>
          </a:xfrm>
          <a:solidFill>
            <a:srgbClr val="FF896D"/>
          </a:solidFill>
        </p:grpSpPr>
        <p:sp>
          <p:nvSpPr>
            <p:cNvPr id="8" name="矩形 7"/>
            <p:cNvSpPr/>
            <p:nvPr/>
          </p:nvSpPr>
          <p:spPr>
            <a:xfrm>
              <a:off x="9770686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Ｑ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508104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＆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1246455" y="373988"/>
              <a:ext cx="667512" cy="667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4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Ａ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595626" y="2793746"/>
            <a:ext cx="454483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曾有裁員情事、停業或已實施減班休息</a:t>
            </a:r>
            <a:endParaRPr lang="en-US" altLang="zh-TW" sz="2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但於申請期間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復工 可申請</a:t>
            </a:r>
            <a:endParaRPr lang="zh-TW" altLang="zh-TW" sz="3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6541385" y="2793746"/>
            <a:ext cx="476180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獲補貼期間，進行減班休息、裁員、員工、</a:t>
            </a:r>
            <a:endParaRPr lang="en-US" altLang="zh-TW" sz="2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zh-TW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解散或歇業者 </a:t>
            </a:r>
            <a:r>
              <a:rPr lang="zh-TW" altLang="en-US" sz="3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取消資格</a:t>
            </a:r>
            <a:endParaRPr lang="zh-TW" altLang="zh-TW" sz="36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5238223" y="3021557"/>
            <a:ext cx="1213164" cy="2956290"/>
            <a:chOff x="5193619" y="2776230"/>
            <a:chExt cx="1072615" cy="2956290"/>
          </a:xfrm>
        </p:grpSpPr>
        <p:sp>
          <p:nvSpPr>
            <p:cNvPr id="37" name="橢圓 36"/>
            <p:cNvSpPr/>
            <p:nvPr/>
          </p:nvSpPr>
          <p:spPr>
            <a:xfrm>
              <a:off x="5193619" y="5392669"/>
              <a:ext cx="339851" cy="33985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TW" altLang="en-US"/>
            </a:p>
          </p:txBody>
        </p:sp>
        <p:cxnSp>
          <p:nvCxnSpPr>
            <p:cNvPr id="46" name="直線接點 45"/>
            <p:cNvCxnSpPr/>
            <p:nvPr/>
          </p:nvCxnSpPr>
          <p:spPr>
            <a:xfrm>
              <a:off x="5358331" y="2776230"/>
              <a:ext cx="0" cy="2762959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五邊形 46"/>
            <p:cNvSpPr/>
            <p:nvPr/>
          </p:nvSpPr>
          <p:spPr>
            <a:xfrm>
              <a:off x="5240475" y="2883254"/>
              <a:ext cx="1025759" cy="2150807"/>
            </a:xfrm>
            <a:prstGeom prst="homePlate">
              <a:avLst>
                <a:gd name="adj" fmla="val 15676"/>
              </a:avLst>
            </a:prstGeom>
            <a:solidFill>
              <a:srgbClr val="FFC0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r>
                <a:rPr lang="zh-TW" altLang="en-US" sz="3600" b="1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獲補貼後</a:t>
              </a:r>
            </a:p>
          </p:txBody>
        </p:sp>
        <p:sp>
          <p:nvSpPr>
            <p:cNvPr id="55" name="＞形箭號 54"/>
            <p:cNvSpPr/>
            <p:nvPr/>
          </p:nvSpPr>
          <p:spPr>
            <a:xfrm>
              <a:off x="5970984" y="2971620"/>
              <a:ext cx="182410" cy="1967291"/>
            </a:xfrm>
            <a:prstGeom prst="chevron">
              <a:avLst>
                <a:gd name="adj" fmla="val 8484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＞形箭號 99"/>
            <p:cNvSpPr/>
            <p:nvPr/>
          </p:nvSpPr>
          <p:spPr>
            <a:xfrm>
              <a:off x="6010026" y="2975011"/>
              <a:ext cx="215063" cy="1967291"/>
            </a:xfrm>
            <a:prstGeom prst="chevron">
              <a:avLst>
                <a:gd name="adj" fmla="val 76941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537478" y="5785315"/>
            <a:ext cx="10945713" cy="294080"/>
            <a:chOff x="537478" y="5539988"/>
            <a:chExt cx="10945713" cy="294080"/>
          </a:xfrm>
        </p:grpSpPr>
        <p:grpSp>
          <p:nvGrpSpPr>
            <p:cNvPr id="56" name="群組 55"/>
            <p:cNvGrpSpPr/>
            <p:nvPr/>
          </p:nvGrpSpPr>
          <p:grpSpPr>
            <a:xfrm>
              <a:off x="537478" y="5539988"/>
              <a:ext cx="10945713" cy="293281"/>
              <a:chOff x="416805" y="5791200"/>
              <a:chExt cx="10945713" cy="180000"/>
            </a:xfrm>
            <a:solidFill>
              <a:schemeClr val="bg1">
                <a:lumMod val="65000"/>
              </a:schemeClr>
            </a:solidFill>
          </p:grpSpPr>
          <p:sp>
            <p:nvSpPr>
              <p:cNvPr id="57" name="矩形 56"/>
              <p:cNvSpPr/>
              <p:nvPr/>
            </p:nvSpPr>
            <p:spPr>
              <a:xfrm>
                <a:off x="506803" y="5791200"/>
                <a:ext cx="10765717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416805" y="5791200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橢圓 58"/>
              <p:cNvSpPr/>
              <p:nvPr/>
            </p:nvSpPr>
            <p:spPr>
              <a:xfrm>
                <a:off x="11182518" y="5791200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3" name="直線接點 62"/>
            <p:cNvCxnSpPr/>
            <p:nvPr/>
          </p:nvCxnSpPr>
          <p:spPr>
            <a:xfrm flipH="1">
              <a:off x="7655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 flipH="1">
              <a:off x="10910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flipH="1">
              <a:off x="14165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 flipH="1">
              <a:off x="17419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 flipH="1">
              <a:off x="20674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 flipH="1">
              <a:off x="23928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 flipH="1">
              <a:off x="27183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 flipH="1">
              <a:off x="30438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H="1">
              <a:off x="33692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H="1">
              <a:off x="36947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>
              <a:off x="40201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 flipH="1">
              <a:off x="43456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 flipH="1">
              <a:off x="46711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 flipH="1">
              <a:off x="49965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H="1">
              <a:off x="53220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 flipH="1">
              <a:off x="56474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flipH="1">
              <a:off x="59729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 flipH="1">
              <a:off x="62984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 flipH="1">
              <a:off x="66238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H="1">
              <a:off x="69493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 flipH="1">
              <a:off x="72747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 flipH="1">
              <a:off x="7680325" y="5540787"/>
              <a:ext cx="213209" cy="263694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flipH="1">
              <a:off x="79257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H="1">
              <a:off x="82511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flipH="1">
              <a:off x="85766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H="1">
              <a:off x="89020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H="1">
              <a:off x="922755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H="1">
              <a:off x="955301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H="1">
              <a:off x="987847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H="1">
              <a:off x="1020393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H="1">
              <a:off x="10529392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H="1">
              <a:off x="10854853" y="5540787"/>
              <a:ext cx="293282" cy="293281"/>
            </a:xfrm>
            <a:prstGeom prst="line">
              <a:avLst/>
            </a:prstGeom>
            <a:ln w="3810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標題 2"/>
          <p:cNvSpPr txBox="1">
            <a:spLocks/>
          </p:cNvSpPr>
          <p:nvPr/>
        </p:nvSpPr>
        <p:spPr>
          <a:xfrm>
            <a:off x="1939118" y="1758333"/>
            <a:ext cx="9949079" cy="58477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TW" altLang="zh-TW" sz="3200" dirty="0">
                <a:solidFill>
                  <a:srgbClr val="FF0000"/>
                </a:solidFill>
              </a:rPr>
              <a:t>不可</a:t>
            </a:r>
            <a:r>
              <a:rPr lang="zh-TW" altLang="zh-TW" sz="3200" dirty="0"/>
              <a:t>實施減班休息、裁員</a:t>
            </a:r>
            <a:r>
              <a:rPr lang="zh-TW" altLang="en-US" sz="3200" dirty="0"/>
              <a:t>、員工</a:t>
            </a:r>
            <a:r>
              <a:rPr lang="zh-TW" altLang="zh-TW" sz="3200" dirty="0"/>
              <a:t>減薪</a:t>
            </a:r>
            <a:r>
              <a:rPr lang="zh-TW" altLang="en-US" sz="3200" dirty="0"/>
              <a:t>、解散或歇業</a:t>
            </a:r>
            <a:endParaRPr lang="zh-TW" altLang="en-US" sz="3200" u="sng" dirty="0"/>
          </a:p>
        </p:txBody>
      </p:sp>
      <p:sp>
        <p:nvSpPr>
          <p:cNvPr id="96" name="圓角矩形 95"/>
          <p:cNvSpPr/>
          <p:nvPr/>
        </p:nvSpPr>
        <p:spPr>
          <a:xfrm>
            <a:off x="629369" y="1499748"/>
            <a:ext cx="1169043" cy="1169043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補貼期間</a:t>
            </a:r>
          </a:p>
        </p:txBody>
      </p:sp>
      <p:sp>
        <p:nvSpPr>
          <p:cNvPr id="97" name="矩形 96"/>
          <p:cNvSpPr/>
          <p:nvPr/>
        </p:nvSpPr>
        <p:spPr>
          <a:xfrm>
            <a:off x="4017725" y="6081987"/>
            <a:ext cx="41857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企業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保就業</a:t>
            </a:r>
            <a:r>
              <a:rPr lang="zh-TW" altLang="en-US" sz="2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，政府</a:t>
            </a:r>
            <a:r>
              <a:rPr lang="zh-TW" altLang="en-US" sz="3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有補貼</a:t>
            </a:r>
          </a:p>
        </p:txBody>
      </p:sp>
      <p:sp>
        <p:nvSpPr>
          <p:cNvPr id="6" name="圓角矩形圖說文字 5"/>
          <p:cNvSpPr/>
          <p:nvPr/>
        </p:nvSpPr>
        <p:spPr>
          <a:xfrm>
            <a:off x="2929283" y="3995372"/>
            <a:ext cx="1269662" cy="644999"/>
          </a:xfrm>
          <a:prstGeom prst="wedgeRoundRectCallout">
            <a:avLst>
              <a:gd name="adj1" fmla="val -34886"/>
              <a:gd name="adj2" fmla="val 69416"/>
              <a:gd name="adj3" fmla="val 16667"/>
            </a:avLst>
          </a:prstGeom>
          <a:solidFill>
            <a:schemeClr val="bg1"/>
          </a:solidFill>
          <a:ln w="25400"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請大家</a:t>
            </a:r>
            <a:endParaRPr lang="en-US" altLang="zh-TW" b="1" dirty="0">
              <a:solidFill>
                <a:srgbClr val="0C9B7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b="1" dirty="0">
                <a:solidFill>
                  <a:srgbClr val="0C9B7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回來上班</a:t>
            </a:r>
          </a:p>
        </p:txBody>
      </p:sp>
      <p:sp>
        <p:nvSpPr>
          <p:cNvPr id="12" name="甜甜圈 11"/>
          <p:cNvSpPr/>
          <p:nvPr/>
        </p:nvSpPr>
        <p:spPr>
          <a:xfrm>
            <a:off x="1236086" y="3918036"/>
            <a:ext cx="863257" cy="863257"/>
          </a:xfrm>
          <a:prstGeom prst="donut">
            <a:avLst>
              <a:gd name="adj" fmla="val 1531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乘號 12"/>
          <p:cNvSpPr/>
          <p:nvPr/>
        </p:nvSpPr>
        <p:spPr>
          <a:xfrm>
            <a:off x="6645997" y="3825303"/>
            <a:ext cx="1032747" cy="1032747"/>
          </a:xfrm>
          <a:prstGeom prst="mathMultiply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等腰三角形 13"/>
          <p:cNvSpPr/>
          <p:nvPr/>
        </p:nvSpPr>
        <p:spPr>
          <a:xfrm rot="5400000">
            <a:off x="11311967" y="5606538"/>
            <a:ext cx="603242" cy="62284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353" y="4642066"/>
            <a:ext cx="1106419" cy="1106419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22" y="4642067"/>
            <a:ext cx="1106419" cy="1106419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97" y="4955410"/>
            <a:ext cx="838337" cy="838337"/>
          </a:xfrm>
          <a:prstGeom prst="rect">
            <a:avLst/>
          </a:prstGeom>
        </p:spPr>
      </p:pic>
      <p:grpSp>
        <p:nvGrpSpPr>
          <p:cNvPr id="21" name="群組 20"/>
          <p:cNvGrpSpPr/>
          <p:nvPr/>
        </p:nvGrpSpPr>
        <p:grpSpPr>
          <a:xfrm>
            <a:off x="9158609" y="4330723"/>
            <a:ext cx="1650270" cy="1436177"/>
            <a:chOff x="8919598" y="4163569"/>
            <a:chExt cx="1842343" cy="1603332"/>
          </a:xfrm>
        </p:grpSpPr>
        <p:pic>
          <p:nvPicPr>
            <p:cNvPr id="19" name="圖片 1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39" r="32181" b="28959"/>
            <a:stretch/>
          </p:blipFill>
          <p:spPr>
            <a:xfrm flipH="1">
              <a:off x="8919598" y="4858050"/>
              <a:ext cx="590377" cy="778405"/>
            </a:xfrm>
            <a:prstGeom prst="rect">
              <a:avLst/>
            </a:prstGeom>
          </p:spPr>
        </p:pic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8609" y="4163569"/>
              <a:ext cx="1603332" cy="1603332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9093629" y="5374516"/>
              <a:ext cx="127373" cy="200722"/>
            </a:xfrm>
            <a:prstGeom prst="rect">
              <a:avLst/>
            </a:prstGeom>
            <a:solidFill>
              <a:srgbClr val="EDB7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rgbClr val="284268"/>
                  </a:solidFill>
                </a:rPr>
                <a:t>$</a:t>
              </a:r>
              <a:endParaRPr lang="zh-TW" altLang="en-US" b="1" dirty="0">
                <a:solidFill>
                  <a:srgbClr val="28426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497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1926</Words>
  <Application>Microsoft Office PowerPoint</Application>
  <PresentationFormat>寬螢幕</PresentationFormat>
  <Paragraphs>466</Paragraphs>
  <Slides>21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Microsoft YaHei</vt:lpstr>
      <vt:lpstr>Microsoft YaHei UI</vt:lpstr>
      <vt:lpstr>微軟正黑體</vt:lpstr>
      <vt:lpstr>Arial</vt:lpstr>
      <vt:lpstr>Calibri</vt:lpstr>
      <vt:lpstr>Calibri Light</vt:lpstr>
      <vt:lpstr>Wingdings</vt:lpstr>
      <vt:lpstr>Office 佈景主題</vt:lpstr>
      <vt:lpstr>PowerPoint 簡報</vt:lpstr>
      <vt:lpstr>哪些行業可申請?</vt:lpstr>
      <vt:lpstr>申請資格是什麼？</vt:lpstr>
      <vt:lpstr>PowerPoint 簡報</vt:lpstr>
      <vt:lpstr>PowerPoint 簡報</vt:lpstr>
      <vt:lpstr>PowerPoint 簡報</vt:lpstr>
      <vt:lpstr>PowerPoint 簡報</vt:lpstr>
      <vt:lpstr>PowerPoint 簡報</vt:lpstr>
      <vt:lpstr>還要注意哪些事項?</vt:lpstr>
      <vt:lpstr>申請需要什麼資料?</vt:lpstr>
      <vt:lpstr>PowerPoint 簡報</vt:lpstr>
      <vt:lpstr>PowerPoint 簡報</vt:lpstr>
      <vt:lpstr>員工數異動怎麼辦?</vt:lpstr>
      <vt:lpstr>員工數異動怎麼辦?</vt:lpstr>
      <vt:lpstr>全職員工如何認定?</vt:lpstr>
      <vt:lpstr>什麼是經常性薪資?</vt:lpstr>
      <vt:lpstr>PowerPoint 簡報</vt:lpstr>
      <vt:lpstr>PowerPoint 簡報</vt:lpstr>
      <vt:lpstr>我要怎麼申請？</vt:lpstr>
      <vt:lpstr>申請流程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盧季嫺</dc:creator>
  <cp:lastModifiedBy>CHUNHUNG SHIH</cp:lastModifiedBy>
  <cp:revision>463</cp:revision>
  <cp:lastPrinted>2020-04-19T05:02:14Z</cp:lastPrinted>
  <dcterms:created xsi:type="dcterms:W3CDTF">2020-04-12T01:33:54Z</dcterms:created>
  <dcterms:modified xsi:type="dcterms:W3CDTF">2020-04-21T09:20:59Z</dcterms:modified>
</cp:coreProperties>
</file>